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6" r:id="rId3"/>
    <p:sldId id="269" r:id="rId4"/>
    <p:sldId id="313" r:id="rId5"/>
    <p:sldId id="289" r:id="rId6"/>
    <p:sldId id="314" r:id="rId7"/>
    <p:sldId id="315" r:id="rId8"/>
    <p:sldId id="277" r:id="rId9"/>
    <p:sldId id="316" r:id="rId10"/>
    <p:sldId id="317" r:id="rId11"/>
    <p:sldId id="282" r:id="rId12"/>
    <p:sldId id="318" r:id="rId13"/>
    <p:sldId id="319" r:id="rId14"/>
    <p:sldId id="285" r:id="rId15"/>
    <p:sldId id="320" r:id="rId16"/>
    <p:sldId id="321" r:id="rId17"/>
    <p:sldId id="295" r:id="rId18"/>
    <p:sldId id="328" r:id="rId19"/>
    <p:sldId id="329" r:id="rId20"/>
    <p:sldId id="330" r:id="rId21"/>
    <p:sldId id="296" r:id="rId22"/>
    <p:sldId id="297" r:id="rId23"/>
    <p:sldId id="353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3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II%20EDYCJA%20AZDZS%20WYNIKI\Kopia%20II%20EDYCJA_WYNIKI-master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II%20EDYCJA%20AZDZS%20WYNIKI\Kopia%20II%20EDYCJA_WYNIKI-master%20excel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II%20EDYCJA%20AZDZS%20WYNIKI\Kopia%20II%20EDYCJA_WYNIKI-master%20excel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tsclient\D\II%20EDYCJA%20AZDZS%20WYNIKI\Kopia%20II%20EDYCJA_WYNIKI-master%20exce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II%20EDYCJA%20AZDZS%20WYNIKI\Kopia%20II%20EDYCJA_WYNIKI-master%20excel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tsclient\D\II%20EDYCJA%20AZDZS%20WYNIKI\Kopia%20II%20EDYCJA_WYNIKI-master%20exce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II%20EDYCJA%20AZDZS%20WYNIKI\Kopia%20II%20EDYCJA_WYNIKI-master%20excel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tsclient\D\II%20EDYCJA%20AZDZS%20WYNIKI\Kopia%20II%20EDYCJA_WYNIKI-master%20exce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rgbClr val="002060"/>
                </a:solidFill>
              </a:rPr>
              <a:t>P</a:t>
            </a:r>
            <a:r>
              <a:rPr lang="pl-PL">
                <a:solidFill>
                  <a:srgbClr val="002060"/>
                </a:solidFill>
              </a:rPr>
              <a:t>rocentowe zestawienie personelu posiadającego </a:t>
            </a:r>
          </a:p>
          <a:p>
            <a:pPr>
              <a:defRPr>
                <a:solidFill>
                  <a:srgbClr val="002060"/>
                </a:solidFill>
              </a:defRPr>
            </a:pPr>
            <a:r>
              <a:rPr lang="pl-PL">
                <a:solidFill>
                  <a:srgbClr val="002060"/>
                </a:solidFill>
              </a:rPr>
              <a:t>pomalowane, sztuczne paznokcie itp. wg oddziałów  </a:t>
            </a:r>
            <a:endParaRPr lang="en-US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796688095147527"/>
          <c:y val="1.51802656546489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2014/2015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1"/>
              <c:layout>
                <c:manualLayout>
                  <c:x val="1.6180669018426811E-3"/>
                  <c:y val="-5.51153918845406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0903345092135526E-3"/>
                  <c:y val="-2.75576959422703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5.51153918845406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2361338036854211E-3"/>
                  <c:y val="-6.8269309428008558E-3"/>
                </c:manualLayout>
              </c:layout>
              <c:tx>
                <c:rich>
                  <a:bodyPr/>
                  <a:lstStyle/>
                  <a:p>
                    <a:fld id="{8BA33432-D8B5-490B-9323-DCA7BC92AD76}" type="VALUE">
                      <a:rPr lang="en-US">
                        <a:solidFill>
                          <a:schemeClr val="tx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8.0903345092135526E-3"/>
                  <c:y val="1.10230783769081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4.8542007055281319E-3"/>
                  <c:y val="2.75576959422703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Arkusz2!$R$111:$R$117</c:f>
              <c:strCache>
                <c:ptCount val="7"/>
                <c:pt idx="0">
                  <c:v>Internistyczny</c:v>
                </c:pt>
                <c:pt idx="1">
                  <c:v>Blok operacyjny</c:v>
                </c:pt>
                <c:pt idx="2">
                  <c:v>Rehabilitacyjny</c:v>
                </c:pt>
                <c:pt idx="3">
                  <c:v>Ortopedyczny</c:v>
                </c:pt>
                <c:pt idx="4">
                  <c:v>Chirurgiczny</c:v>
                </c:pt>
                <c:pt idx="5">
                  <c:v>Neonatologiczny</c:v>
                </c:pt>
                <c:pt idx="6">
                  <c:v>Ginekologiczny</c:v>
                </c:pt>
              </c:strCache>
            </c:strRef>
          </c:cat>
          <c:val>
            <c:numRef>
              <c:f>(Arkusz2!$D$45,Arkusz2!$D$49,Arkusz2!$D$50,Arkusz2!$D$51,Arkusz2!$D$55,Arkusz2!$D$60,Arkusz2!$D$69)</c:f>
              <c:numCache>
                <c:formatCode>0.0%</c:formatCode>
                <c:ptCount val="7"/>
                <c:pt idx="0">
                  <c:v>8.3844580777096112E-2</c:v>
                </c:pt>
                <c:pt idx="1">
                  <c:v>3.8854805725971372E-2</c:v>
                </c:pt>
                <c:pt idx="2">
                  <c:v>5.7259713701431493E-2</c:v>
                </c:pt>
                <c:pt idx="3">
                  <c:v>3.0674846625766871E-2</c:v>
                </c:pt>
                <c:pt idx="4">
                  <c:v>8.9979550102249492E-2</c:v>
                </c:pt>
                <c:pt idx="5">
                  <c:v>2.4539877300613498E-2</c:v>
                </c:pt>
                <c:pt idx="6">
                  <c:v>5.3169734151329244E-2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13964576"/>
        <c:axId val="1513957504"/>
      </c:barChart>
      <c:catAx>
        <c:axId val="151396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cap="all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13957504"/>
        <c:crosses val="autoZero"/>
        <c:auto val="1"/>
        <c:lblAlgn val="ctr"/>
        <c:lblOffset val="100"/>
        <c:noMultiLvlLbl val="0"/>
      </c:catAx>
      <c:valAx>
        <c:axId val="151395750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151396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pl-PL">
                <a:solidFill>
                  <a:srgbClr val="002060"/>
                </a:solidFill>
              </a:rPr>
              <a:t>Procentowe</a:t>
            </a:r>
            <a:r>
              <a:rPr lang="pl-PL" baseline="0">
                <a:solidFill>
                  <a:srgbClr val="002060"/>
                </a:solidFill>
              </a:rPr>
              <a:t> zestawienie wykonania prawidłowej dezynfekcji wg grup zawodowych</a:t>
            </a:r>
          </a:p>
        </c:rich>
      </c:tx>
      <c:layout>
        <c:manualLayout>
          <c:xMode val="edge"/>
          <c:yMode val="edge"/>
          <c:x val="0.12197129157556162"/>
          <c:y val="1.96422286262614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2014/2015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Arkusz2!$O$23:$O$25</c:f>
              <c:strCache>
                <c:ptCount val="3"/>
                <c:pt idx="0">
                  <c:v>Leka-rki/-rze</c:v>
                </c:pt>
                <c:pt idx="1">
                  <c:v>Pielęgnia-rki/-rze</c:v>
                </c:pt>
                <c:pt idx="2">
                  <c:v>Inne</c:v>
                </c:pt>
              </c:strCache>
            </c:strRef>
          </c:cat>
          <c:val>
            <c:numRef>
              <c:f>(Arkusz2!$D$31,Arkusz2!$F$31,Arkusz2!$H$31)</c:f>
              <c:numCache>
                <c:formatCode>0.0%</c:formatCode>
                <c:ptCount val="3"/>
                <c:pt idx="0">
                  <c:v>0.61954261954261958</c:v>
                </c:pt>
                <c:pt idx="1">
                  <c:v>0.59593679458239279</c:v>
                </c:pt>
                <c:pt idx="2">
                  <c:v>0.55025773195876293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13961312"/>
        <c:axId val="1513959680"/>
      </c:barChart>
      <c:catAx>
        <c:axId val="15139613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cap="all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13959680"/>
        <c:crosses val="autoZero"/>
        <c:auto val="1"/>
        <c:lblAlgn val="ctr"/>
        <c:lblOffset val="100"/>
        <c:noMultiLvlLbl val="0"/>
      </c:catAx>
      <c:valAx>
        <c:axId val="151395968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1513961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r>
              <a:rPr lang="pl-PL" b="1" dirty="0">
                <a:solidFill>
                  <a:srgbClr val="002060"/>
                </a:solidFill>
              </a:rPr>
              <a:t>Procentowe</a:t>
            </a:r>
            <a:r>
              <a:rPr lang="pl-PL" b="1" baseline="0" dirty="0">
                <a:solidFill>
                  <a:srgbClr val="002060"/>
                </a:solidFill>
              </a:rPr>
              <a:t> zestawienie wykonania procedury dezynfekcji </a:t>
            </a:r>
            <a:endParaRPr lang="pl-PL" b="1" baseline="0" dirty="0" smtClean="0">
              <a:solidFill>
                <a:srgbClr val="002060"/>
              </a:solidFill>
            </a:endParaRPr>
          </a:p>
          <a:p>
            <a:pPr>
              <a:defRPr b="1">
                <a:solidFill>
                  <a:srgbClr val="002060"/>
                </a:solidFill>
              </a:defRPr>
            </a:pPr>
            <a:r>
              <a:rPr lang="pl-PL" b="1" baseline="0" dirty="0" smtClean="0">
                <a:solidFill>
                  <a:srgbClr val="002060"/>
                </a:solidFill>
              </a:rPr>
              <a:t>wg </a:t>
            </a:r>
            <a:r>
              <a:rPr lang="pl-PL" b="1" baseline="0" dirty="0">
                <a:solidFill>
                  <a:srgbClr val="002060"/>
                </a:solidFill>
              </a:rPr>
              <a:t>stażu pracy</a:t>
            </a:r>
            <a:endParaRPr lang="pl-PL" b="1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183876686466823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7346354393352264E-2"/>
          <c:y val="0.1257195992307584"/>
          <c:w val="0.79137017186574832"/>
          <c:h val="0.80568229124665391"/>
        </c:manualLayout>
      </c:layout>
      <c:barChart>
        <c:barDir val="col"/>
        <c:grouping val="percentStacked"/>
        <c:varyColors val="0"/>
        <c:ser>
          <c:idx val="0"/>
          <c:order val="0"/>
          <c:tx>
            <c:v>PRAWIDŁOWA</c:v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rgbClr val="00206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Arkusz2!$E$221:$E$226</c:f>
              <c:strCache>
                <c:ptCount val="6"/>
                <c:pt idx="0">
                  <c:v>0-5 lat</c:v>
                </c:pt>
                <c:pt idx="1">
                  <c:v>6-15 lat</c:v>
                </c:pt>
                <c:pt idx="2">
                  <c:v>16-25 lat</c:v>
                </c:pt>
                <c:pt idx="3">
                  <c:v>26-35 lat</c:v>
                </c:pt>
                <c:pt idx="4">
                  <c:v>36-45 lat</c:v>
                </c:pt>
                <c:pt idx="5">
                  <c:v>powyżej 45 lat</c:v>
                </c:pt>
              </c:strCache>
            </c:strRef>
          </c:cat>
          <c:val>
            <c:numRef>
              <c:f>(Arkusz2!$D$230;Arkusz2!$F$230;Arkusz2!$H$230;Arkusz2!$J$230;Arkusz2!$L$230;Arkusz2!$N$230)</c:f>
              <c:numCache>
                <c:formatCode>0.0%</c:formatCode>
                <c:ptCount val="6"/>
                <c:pt idx="0">
                  <c:v>0.56184486373165621</c:v>
                </c:pt>
                <c:pt idx="1">
                  <c:v>0.61165048543689315</c:v>
                </c:pt>
                <c:pt idx="2">
                  <c:v>0.55504587155963303</c:v>
                </c:pt>
                <c:pt idx="3">
                  <c:v>0.59944751381215466</c:v>
                </c:pt>
                <c:pt idx="4">
                  <c:v>0.62616822429906538</c:v>
                </c:pt>
                <c:pt idx="5">
                  <c:v>0.6</c:v>
                </c:pt>
              </c:numCache>
            </c:numRef>
          </c:val>
        </c:ser>
        <c:ser>
          <c:idx val="1"/>
          <c:order val="1"/>
          <c:tx>
            <c:v>NIEPRAWIDŁOWA</c:v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>
                        <a:lumMod val="85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Arkusz2!$E$221:$E$226</c:f>
              <c:strCache>
                <c:ptCount val="6"/>
                <c:pt idx="0">
                  <c:v>0-5 lat</c:v>
                </c:pt>
                <c:pt idx="1">
                  <c:v>6-15 lat</c:v>
                </c:pt>
                <c:pt idx="2">
                  <c:v>16-25 lat</c:v>
                </c:pt>
                <c:pt idx="3">
                  <c:v>26-35 lat</c:v>
                </c:pt>
                <c:pt idx="4">
                  <c:v>36-45 lat</c:v>
                </c:pt>
                <c:pt idx="5">
                  <c:v>powyżej 45 lat</c:v>
                </c:pt>
              </c:strCache>
            </c:strRef>
          </c:cat>
          <c:val>
            <c:numRef>
              <c:f>(Arkusz2!$D$231;Arkusz2!$F$231;Arkusz2!$H$231;Arkusz2!$J$231;Arkusz2!$L$231;Arkusz2!$N$231)</c:f>
              <c:numCache>
                <c:formatCode>0.0%</c:formatCode>
                <c:ptCount val="6"/>
                <c:pt idx="0">
                  <c:v>0.4360587002096436</c:v>
                </c:pt>
                <c:pt idx="1">
                  <c:v>0.38446601941747571</c:v>
                </c:pt>
                <c:pt idx="2">
                  <c:v>0.44495412844036697</c:v>
                </c:pt>
                <c:pt idx="3">
                  <c:v>0.40055248618784528</c:v>
                </c:pt>
                <c:pt idx="4">
                  <c:v>0.37383177570093457</c:v>
                </c:pt>
                <c:pt idx="5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3963488"/>
        <c:axId val="1513964032"/>
      </c:barChart>
      <c:catAx>
        <c:axId val="1513963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</a:defRPr>
            </a:pPr>
            <a:endParaRPr lang="pl-PL"/>
          </a:p>
        </c:txPr>
        <c:crossAx val="1513964032"/>
        <c:crosses val="autoZero"/>
        <c:auto val="1"/>
        <c:lblAlgn val="ctr"/>
        <c:lblOffset val="100"/>
        <c:noMultiLvlLbl val="0"/>
      </c:catAx>
      <c:valAx>
        <c:axId val="1513964032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bg1"/>
                  </a:gs>
                  <a:gs pos="100000">
                    <a:schemeClr val="tx1">
                      <a:lumMod val="95000"/>
                      <a:lumOff val="5000"/>
                      <a:alpha val="42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1"/>
        <c:majorTickMark val="out"/>
        <c:minorTickMark val="none"/>
        <c:tickLblPos val="nextTo"/>
        <c:crossAx val="1513963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887065253886282"/>
          <c:y val="0.49444486606339516"/>
          <c:w val="0.17961080304455002"/>
          <c:h val="0.10786477558831491"/>
        </c:manualLayout>
      </c:layout>
      <c:overlay val="0"/>
      <c:txPr>
        <a:bodyPr/>
        <a:lstStyle/>
        <a:p>
          <a:pPr>
            <a:defRPr sz="1300" b="1">
              <a:solidFill>
                <a:srgbClr val="002060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gradFill>
      <a:gsLst>
        <a:gs pos="0">
          <a:schemeClr val="bg1">
            <a:lumMod val="95000"/>
          </a:schemeClr>
        </a:gs>
        <a:gs pos="100000">
          <a:schemeClr val="bg1">
            <a:lumMod val="75000"/>
          </a:schemeClr>
        </a:gs>
        <a:gs pos="100000">
          <a:schemeClr val="tx1"/>
        </a:gs>
      </a:gsLst>
      <a:lin ang="5400000" scaled="0"/>
    </a:gra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pl-PL" dirty="0">
                <a:solidFill>
                  <a:srgbClr val="002060"/>
                </a:solidFill>
              </a:rPr>
              <a:t>Procentowe</a:t>
            </a:r>
            <a:r>
              <a:rPr lang="pl-PL" baseline="0" dirty="0">
                <a:solidFill>
                  <a:srgbClr val="002060"/>
                </a:solidFill>
              </a:rPr>
              <a:t> zestawienie wykonania </a:t>
            </a:r>
            <a:r>
              <a:rPr lang="pl-PL" baseline="0" dirty="0" smtClean="0">
                <a:solidFill>
                  <a:srgbClr val="002060"/>
                </a:solidFill>
              </a:rPr>
              <a:t>procedury </a:t>
            </a:r>
          </a:p>
          <a:p>
            <a:pP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pl-PL" baseline="0" dirty="0" smtClean="0">
                <a:solidFill>
                  <a:srgbClr val="002060"/>
                </a:solidFill>
              </a:rPr>
              <a:t>wg </a:t>
            </a:r>
            <a:r>
              <a:rPr lang="pl-PL" baseline="0" dirty="0">
                <a:solidFill>
                  <a:srgbClr val="002060"/>
                </a:solidFill>
              </a:rPr>
              <a:t>sprawności rąk </a:t>
            </a:r>
            <a:endParaRPr lang="pl-PL" dirty="0">
              <a:solidFill>
                <a:srgbClr val="00206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PRAWIDŁOWA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Arkusz2!$K$148:$K$149</c:f>
              <c:strCache>
                <c:ptCount val="2"/>
                <c:pt idx="0">
                  <c:v>Os. praworęczna</c:v>
                </c:pt>
                <c:pt idx="1">
                  <c:v>Os. leworęczna</c:v>
                </c:pt>
              </c:strCache>
            </c:strRef>
          </c:cat>
          <c:val>
            <c:numRef>
              <c:f>(Arkusz2!$D$105;Arkusz2!$F$105)</c:f>
              <c:numCache>
                <c:formatCode>0.0%</c:formatCode>
                <c:ptCount val="2"/>
                <c:pt idx="0">
                  <c:v>0.58837970540098194</c:v>
                </c:pt>
                <c:pt idx="1">
                  <c:v>0.55633802816901412</c:v>
                </c:pt>
              </c:numCache>
            </c:numRef>
          </c:val>
        </c:ser>
        <c:ser>
          <c:idx val="1"/>
          <c:order val="1"/>
          <c:tx>
            <c:v>NIEPRAWIDŁOWA</c:v>
          </c:tx>
          <c:spPr>
            <a:solidFill>
              <a:srgbClr val="C0000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Arkusz2!$K$148:$K$149</c:f>
              <c:strCache>
                <c:ptCount val="2"/>
                <c:pt idx="0">
                  <c:v>Os. praworęczna</c:v>
                </c:pt>
                <c:pt idx="1">
                  <c:v>Os. leworęczna</c:v>
                </c:pt>
              </c:strCache>
            </c:strRef>
          </c:cat>
          <c:val>
            <c:numRef>
              <c:f>(Arkusz2!$D$106;Arkusz2!$F$106)</c:f>
              <c:numCache>
                <c:formatCode>0.0%</c:formatCode>
                <c:ptCount val="2"/>
                <c:pt idx="0">
                  <c:v>0.411620294599018</c:v>
                </c:pt>
                <c:pt idx="1">
                  <c:v>0.44366197183098594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631313888"/>
        <c:axId val="1631309536"/>
      </c:barChart>
      <c:catAx>
        <c:axId val="163131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31309536"/>
        <c:crosses val="autoZero"/>
        <c:auto val="1"/>
        <c:lblAlgn val="ctr"/>
        <c:lblOffset val="100"/>
        <c:noMultiLvlLbl val="0"/>
      </c:catAx>
      <c:valAx>
        <c:axId val="163130953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1631313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r>
              <a:rPr lang="pl-PL" sz="1800" b="1" dirty="0">
                <a:solidFill>
                  <a:srgbClr val="002060"/>
                </a:solidFill>
              </a:rPr>
              <a:t>Procentowe</a:t>
            </a:r>
            <a:r>
              <a:rPr lang="pl-PL" sz="1800" b="1" baseline="0" dirty="0">
                <a:solidFill>
                  <a:srgbClr val="002060"/>
                </a:solidFill>
              </a:rPr>
              <a:t> </a:t>
            </a:r>
            <a:r>
              <a:rPr lang="pl-PL" sz="1800" b="1" baseline="0" dirty="0" smtClean="0">
                <a:solidFill>
                  <a:srgbClr val="002060"/>
                </a:solidFill>
              </a:rPr>
              <a:t>zestawienie wykonania dezynfekcji</a:t>
            </a:r>
            <a:endParaRPr lang="pl-PL" sz="1800" b="1" baseline="0" dirty="0">
              <a:solidFill>
                <a:srgbClr val="002060"/>
              </a:solidFill>
            </a:endParaRPr>
          </a:p>
          <a:p>
            <a:pPr>
              <a:defRPr sz="1800" b="1">
                <a:solidFill>
                  <a:srgbClr val="002060"/>
                </a:solidFill>
              </a:defRPr>
            </a:pPr>
            <a:r>
              <a:rPr lang="pl-PL" sz="1800" b="1" baseline="0" dirty="0">
                <a:solidFill>
                  <a:srgbClr val="002060"/>
                </a:solidFill>
              </a:rPr>
              <a:t>rąk u osób praworęcznych i leworęcznych </a:t>
            </a:r>
            <a:endParaRPr lang="pl-PL" sz="1800" b="1" dirty="0">
              <a:solidFill>
                <a:srgbClr val="002060"/>
              </a:solidFill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10696314069079E-2"/>
          <c:y val="0.12852009462265773"/>
          <c:w val="0.79967580054815535"/>
          <c:h val="0.77408712449702188"/>
        </c:manualLayout>
      </c:layout>
      <c:barChart>
        <c:barDir val="col"/>
        <c:grouping val="stacked"/>
        <c:varyColors val="0"/>
        <c:ser>
          <c:idx val="0"/>
          <c:order val="0"/>
          <c:tx>
            <c:v>LEPIEJ</c:v>
          </c:tx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Arkusz2!$G$291:$G$292</c:f>
              <c:strCache>
                <c:ptCount val="2"/>
                <c:pt idx="0">
                  <c:v>OS. PRAWORĘCZNA</c:v>
                </c:pt>
                <c:pt idx="1">
                  <c:v>OS. LEWORĘCZNA</c:v>
                </c:pt>
              </c:strCache>
            </c:strRef>
          </c:cat>
          <c:val>
            <c:numRef>
              <c:f>(Arkusz2!$D$239,Arkusz2!$F$239)</c:f>
              <c:numCache>
                <c:formatCode>0.0%</c:formatCode>
                <c:ptCount val="2"/>
                <c:pt idx="0">
                  <c:v>0.85188216039279874</c:v>
                </c:pt>
                <c:pt idx="1">
                  <c:v>0.15492957746478872</c:v>
                </c:pt>
              </c:numCache>
            </c:numRef>
          </c:val>
        </c:ser>
        <c:ser>
          <c:idx val="1"/>
          <c:order val="1"/>
          <c:tx>
            <c:v>GORZEJ</c:v>
          </c:tx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Arkusz2!$G$291:$G$292</c:f>
              <c:strCache>
                <c:ptCount val="2"/>
                <c:pt idx="0">
                  <c:v>OS. PRAWORĘCZNA</c:v>
                </c:pt>
                <c:pt idx="1">
                  <c:v>OS. LEWORĘCZNA</c:v>
                </c:pt>
              </c:strCache>
            </c:strRef>
          </c:cat>
          <c:val>
            <c:numRef>
              <c:f>(Arkusz2!$D$240,Arkusz2!$F$240)</c:f>
              <c:numCache>
                <c:formatCode>0.0%</c:formatCode>
                <c:ptCount val="2"/>
                <c:pt idx="0">
                  <c:v>0.14811783960720132</c:v>
                </c:pt>
                <c:pt idx="1">
                  <c:v>0.84507042253521125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46530096"/>
        <c:axId val="1546534992"/>
      </c:barChart>
      <c:catAx>
        <c:axId val="1546530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</a:defRPr>
            </a:pPr>
            <a:endParaRPr lang="pl-PL"/>
          </a:p>
        </c:txPr>
        <c:crossAx val="1546534992"/>
        <c:crosses val="autoZero"/>
        <c:auto val="1"/>
        <c:lblAlgn val="ctr"/>
        <c:lblOffset val="100"/>
        <c:noMultiLvlLbl val="0"/>
      </c:catAx>
      <c:valAx>
        <c:axId val="1546534992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bg1">
                      <a:lumMod val="95000"/>
                      <a:lumOff val="5000"/>
                      <a:alpha val="42000"/>
                    </a:schemeClr>
                  </a:gs>
                  <a:gs pos="98000">
                    <a:schemeClr val="tx1"/>
                  </a:gs>
                </a:gsLst>
                <a:lin ang="5400000" scaled="0"/>
              </a:gradFill>
            </a:ln>
          </c:spPr>
        </c:majorGridlines>
        <c:numFmt formatCode="0.0%" sourceLinked="1"/>
        <c:majorTickMark val="out"/>
        <c:minorTickMark val="none"/>
        <c:tickLblPos val="nextTo"/>
        <c:crossAx val="1546530096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legend>
      <c:legendPos val="r"/>
      <c:layout/>
      <c:overlay val="0"/>
      <c:txPr>
        <a:bodyPr/>
        <a:lstStyle/>
        <a:p>
          <a:pPr>
            <a:defRPr sz="1400" b="1">
              <a:solidFill>
                <a:srgbClr val="002060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>
        <a:lumMod val="85000"/>
      </a:schemeClr>
    </a:solidFill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pl-PL" dirty="0">
                <a:solidFill>
                  <a:srgbClr val="002060"/>
                </a:solidFill>
              </a:rPr>
              <a:t>Procentowe</a:t>
            </a:r>
            <a:r>
              <a:rPr lang="pl-PL" baseline="0" dirty="0">
                <a:solidFill>
                  <a:srgbClr val="002060"/>
                </a:solidFill>
              </a:rPr>
              <a:t> zestawienie personelu posiadającego </a:t>
            </a:r>
            <a:endParaRPr lang="pl-PL" baseline="0" dirty="0" smtClean="0">
              <a:solidFill>
                <a:srgbClr val="002060"/>
              </a:solidFill>
            </a:endParaRPr>
          </a:p>
          <a:p>
            <a:pP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pl-PL" baseline="0" dirty="0" smtClean="0">
                <a:solidFill>
                  <a:srgbClr val="002060"/>
                </a:solidFill>
              </a:rPr>
              <a:t>pomalowane</a:t>
            </a:r>
            <a:r>
              <a:rPr lang="pl-PL" baseline="0" dirty="0">
                <a:solidFill>
                  <a:srgbClr val="002060"/>
                </a:solidFill>
              </a:rPr>
              <a:t>, sztuczne paznokcie </a:t>
            </a:r>
            <a:r>
              <a:rPr lang="pl-PL" baseline="0" dirty="0" smtClean="0">
                <a:solidFill>
                  <a:srgbClr val="002060"/>
                </a:solidFill>
              </a:rPr>
              <a:t>itp. wg </a:t>
            </a:r>
            <a:r>
              <a:rPr lang="pl-PL" baseline="0" dirty="0">
                <a:solidFill>
                  <a:srgbClr val="002060"/>
                </a:solidFill>
              </a:rPr>
              <a:t>grup zawodowych </a:t>
            </a:r>
            <a:endParaRPr lang="pl-PL" dirty="0">
              <a:solidFill>
                <a:srgbClr val="00206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2014/2015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1"/>
              <c:layout>
                <c:manualLayout>
                  <c:x val="1.751185738894897E-3"/>
                  <c:y val="-2.632445156010722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>
                        <a:solidFill>
                          <a:schemeClr val="tx1"/>
                        </a:solidFill>
                      </a:rPr>
                      <a:t>21,1%</a:t>
                    </a:r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Arkusz2!$O$23:$O$25</c:f>
              <c:strCache>
                <c:ptCount val="3"/>
                <c:pt idx="0">
                  <c:v>Leka-rki/-rze</c:v>
                </c:pt>
                <c:pt idx="1">
                  <c:v>Pielęgnia-rki/-rze</c:v>
                </c:pt>
                <c:pt idx="2">
                  <c:v>Inne</c:v>
                </c:pt>
              </c:strCache>
            </c:strRef>
          </c:cat>
          <c:val>
            <c:numRef>
              <c:f>(Arkusz2!$D$5,Arkusz2!$F$5,Arkusz2!$H$5)</c:f>
              <c:numCache>
                <c:formatCode>0.0%</c:formatCode>
                <c:ptCount val="3"/>
                <c:pt idx="0">
                  <c:v>0.10395010395010396</c:v>
                </c:pt>
                <c:pt idx="1">
                  <c:v>0.21068472535741159</c:v>
                </c:pt>
                <c:pt idx="2">
                  <c:v>0.20489690721649484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00021248"/>
        <c:axId val="1500024512"/>
      </c:barChart>
      <c:catAx>
        <c:axId val="150002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cap="all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00024512"/>
        <c:crosses val="autoZero"/>
        <c:auto val="1"/>
        <c:lblAlgn val="ctr"/>
        <c:lblOffset val="100"/>
        <c:noMultiLvlLbl val="0"/>
      </c:catAx>
      <c:valAx>
        <c:axId val="150002451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1500021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pl-PL" dirty="0">
                <a:solidFill>
                  <a:srgbClr val="002060"/>
                </a:solidFill>
              </a:rPr>
              <a:t>Procentowe</a:t>
            </a:r>
            <a:r>
              <a:rPr lang="pl-PL" baseline="0" dirty="0">
                <a:solidFill>
                  <a:srgbClr val="002060"/>
                </a:solidFill>
              </a:rPr>
              <a:t> </a:t>
            </a:r>
            <a:r>
              <a:rPr lang="pl-PL" baseline="0" dirty="0" smtClean="0">
                <a:solidFill>
                  <a:srgbClr val="002060"/>
                </a:solidFill>
              </a:rPr>
              <a:t>zestawienie personelu noszącego </a:t>
            </a:r>
          </a:p>
          <a:p>
            <a:pPr>
              <a:defRPr>
                <a:solidFill>
                  <a:srgbClr val="002060"/>
                </a:solidFill>
              </a:defRPr>
            </a:pPr>
            <a:r>
              <a:rPr lang="pl-PL" baseline="0" dirty="0" smtClean="0">
                <a:solidFill>
                  <a:srgbClr val="002060"/>
                </a:solidFill>
              </a:rPr>
              <a:t>zegarek wg </a:t>
            </a:r>
            <a:r>
              <a:rPr lang="pl-PL" baseline="0" dirty="0">
                <a:solidFill>
                  <a:srgbClr val="002060"/>
                </a:solidFill>
              </a:rPr>
              <a:t>oddziałów</a:t>
            </a:r>
            <a:endParaRPr lang="pl-PL" dirty="0">
              <a:solidFill>
                <a:srgbClr val="00206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4.9326814933809769E-2"/>
          <c:y val="0.15449936628643854"/>
          <c:w val="0.90698642985538314"/>
          <c:h val="0.57154267676767678"/>
        </c:manualLayout>
      </c:layout>
      <c:barChart>
        <c:barDir val="col"/>
        <c:grouping val="clustered"/>
        <c:varyColors val="0"/>
        <c:ser>
          <c:idx val="0"/>
          <c:order val="0"/>
          <c:tx>
            <c:v>2014/2015</c:v>
          </c:tx>
          <c:spPr>
            <a:solidFill>
              <a:schemeClr val="tx2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8.4388174439260361E-3"/>
                  <c:y val="-2.53485424588086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063290466355599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12658093271126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1265809327112E-2"/>
                  <c:y val="-9.294358199010792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126580932711139E-2"/>
                  <c:y val="-9.294358199010792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375526977570420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012658093271126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Arkusz2!$AB$110:$AB$116</c:f>
              <c:strCache>
                <c:ptCount val="7"/>
                <c:pt idx="0">
                  <c:v>Internistyczny</c:v>
                </c:pt>
                <c:pt idx="1">
                  <c:v>Blok operacyjny</c:v>
                </c:pt>
                <c:pt idx="2">
                  <c:v>Rehabilitacyjny</c:v>
                </c:pt>
                <c:pt idx="3">
                  <c:v>Ortopedyczny</c:v>
                </c:pt>
                <c:pt idx="4">
                  <c:v>Chirurgiczny</c:v>
                </c:pt>
                <c:pt idx="5">
                  <c:v>Neonatologiczny</c:v>
                </c:pt>
                <c:pt idx="6">
                  <c:v>Ginekologiczny</c:v>
                </c:pt>
              </c:strCache>
            </c:strRef>
          </c:cat>
          <c:val>
            <c:numRef>
              <c:f>(Arkusz2!$J$45,Arkusz2!$J$49,Arkusz2!$J$50,Arkusz2!$J$51,Arkusz2!$J$55,Arkusz2!$J$60,Arkusz2!$J$69)</c:f>
              <c:numCache>
                <c:formatCode>0.0%</c:formatCode>
                <c:ptCount val="7"/>
                <c:pt idx="0">
                  <c:v>8.8495575221238937E-2</c:v>
                </c:pt>
                <c:pt idx="1">
                  <c:v>6.1946902654867256E-2</c:v>
                </c:pt>
                <c:pt idx="2">
                  <c:v>5.0147492625368731E-2</c:v>
                </c:pt>
                <c:pt idx="3">
                  <c:v>2.0648967551622419E-2</c:v>
                </c:pt>
                <c:pt idx="4">
                  <c:v>7.6696165191740412E-2</c:v>
                </c:pt>
                <c:pt idx="5">
                  <c:v>2.359882005899705E-2</c:v>
                </c:pt>
                <c:pt idx="6">
                  <c:v>6.4896755162241887E-2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13962944"/>
        <c:axId val="1513958048"/>
      </c:barChart>
      <c:catAx>
        <c:axId val="151396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13958048"/>
        <c:crosses val="autoZero"/>
        <c:auto val="1"/>
        <c:lblAlgn val="ctr"/>
        <c:lblOffset val="100"/>
        <c:noMultiLvlLbl val="0"/>
      </c:catAx>
      <c:valAx>
        <c:axId val="151395804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1513962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pl-PL" dirty="0">
                <a:solidFill>
                  <a:srgbClr val="002060"/>
                </a:solidFill>
              </a:rPr>
              <a:t>Procentowe</a:t>
            </a:r>
            <a:r>
              <a:rPr lang="pl-PL" baseline="0" dirty="0">
                <a:solidFill>
                  <a:srgbClr val="002060"/>
                </a:solidFill>
              </a:rPr>
              <a:t> zestawienie personelu </a:t>
            </a:r>
            <a:r>
              <a:rPr lang="pl-PL" baseline="0" dirty="0" smtClean="0">
                <a:solidFill>
                  <a:srgbClr val="002060"/>
                </a:solidFill>
              </a:rPr>
              <a:t>noszącego </a:t>
            </a:r>
            <a:endParaRPr lang="pl-PL" baseline="0" dirty="0">
              <a:solidFill>
                <a:srgbClr val="002060"/>
              </a:solidFill>
            </a:endParaRPr>
          </a:p>
          <a:p>
            <a:pP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pl-PL" baseline="0" dirty="0">
                <a:solidFill>
                  <a:srgbClr val="002060"/>
                </a:solidFill>
              </a:rPr>
              <a:t>zegarek wg grup zawodowych</a:t>
            </a:r>
          </a:p>
        </c:rich>
      </c:tx>
      <c:layout>
        <c:manualLayout>
          <c:xMode val="edge"/>
          <c:yMode val="edge"/>
          <c:x val="0.22308547322725761"/>
          <c:y val="6.6294975745401924E-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5562962962962957E-2"/>
          <c:y val="0.13036515151515152"/>
          <c:w val="0.84549216788899639"/>
          <c:h val="0.78670901220879808"/>
        </c:manualLayout>
      </c:layout>
      <c:barChart>
        <c:barDir val="col"/>
        <c:grouping val="clustered"/>
        <c:varyColors val="0"/>
        <c:ser>
          <c:idx val="0"/>
          <c:order val="0"/>
          <c:tx>
            <c:v>2014/2015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Arkusz2!$O$23:$O$25</c:f>
              <c:strCache>
                <c:ptCount val="3"/>
                <c:pt idx="0">
                  <c:v>Leka-rki/-rze</c:v>
                </c:pt>
                <c:pt idx="1">
                  <c:v>Pielęgnia-rki/-rze</c:v>
                </c:pt>
                <c:pt idx="2">
                  <c:v>Inne</c:v>
                </c:pt>
              </c:strCache>
            </c:strRef>
          </c:cat>
          <c:val>
            <c:numRef>
              <c:f>(Arkusz2!$D$9,Arkusz2!$F$9,Arkusz2!$H$9)</c:f>
              <c:numCache>
                <c:formatCode>0.0%</c:formatCode>
                <c:ptCount val="3"/>
                <c:pt idx="0">
                  <c:v>0.24740124740124741</c:v>
                </c:pt>
                <c:pt idx="1">
                  <c:v>0.10759969902182091</c:v>
                </c:pt>
                <c:pt idx="2">
                  <c:v>9.9226804123711335E-2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313416224"/>
        <c:axId val="1546531728"/>
      </c:barChart>
      <c:catAx>
        <c:axId val="131341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46531728"/>
        <c:crosses val="autoZero"/>
        <c:auto val="1"/>
        <c:lblAlgn val="ctr"/>
        <c:lblOffset val="100"/>
        <c:noMultiLvlLbl val="0"/>
      </c:catAx>
      <c:valAx>
        <c:axId val="154653172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1313416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pl-PL" dirty="0">
                <a:solidFill>
                  <a:srgbClr val="002060"/>
                </a:solidFill>
              </a:rPr>
              <a:t>Procentowe</a:t>
            </a:r>
            <a:r>
              <a:rPr lang="pl-PL" baseline="0" dirty="0">
                <a:solidFill>
                  <a:srgbClr val="002060"/>
                </a:solidFill>
              </a:rPr>
              <a:t> zestawienie personelu </a:t>
            </a:r>
            <a:r>
              <a:rPr lang="pl-PL" baseline="0" dirty="0" smtClean="0">
                <a:solidFill>
                  <a:srgbClr val="002060"/>
                </a:solidFill>
              </a:rPr>
              <a:t>noszącego </a:t>
            </a:r>
            <a:endParaRPr lang="pl-PL" baseline="0" dirty="0">
              <a:solidFill>
                <a:srgbClr val="002060"/>
              </a:solidFill>
            </a:endParaRPr>
          </a:p>
          <a:p>
            <a:pPr>
              <a:defRPr>
                <a:solidFill>
                  <a:srgbClr val="002060"/>
                </a:solidFill>
              </a:defRPr>
            </a:pPr>
            <a:r>
              <a:rPr lang="pl-PL" baseline="0" dirty="0" smtClean="0">
                <a:solidFill>
                  <a:srgbClr val="002060"/>
                </a:solidFill>
              </a:rPr>
              <a:t>bransoletki </a:t>
            </a:r>
            <a:r>
              <a:rPr lang="pl-PL" baseline="0" dirty="0">
                <a:solidFill>
                  <a:srgbClr val="002060"/>
                </a:solidFill>
              </a:rPr>
              <a:t>wg oddziałów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2014/2015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1"/>
              <c:layout>
                <c:manualLayout>
                  <c:x val="6.584362139917695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52263374485590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6.5843621399175748E-3"/>
                  <c:y val="-9.329834717919626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Arkusz2!$AB$110:$AB$116</c:f>
              <c:strCache>
                <c:ptCount val="7"/>
                <c:pt idx="0">
                  <c:v>Internistyczny</c:v>
                </c:pt>
                <c:pt idx="1">
                  <c:v>Blok operacyjny</c:v>
                </c:pt>
                <c:pt idx="2">
                  <c:v>Rehabilitacyjny</c:v>
                </c:pt>
                <c:pt idx="3">
                  <c:v>Ortopedyczny</c:v>
                </c:pt>
                <c:pt idx="4">
                  <c:v>Chirurgiczny</c:v>
                </c:pt>
                <c:pt idx="5">
                  <c:v>Neonatologiczny</c:v>
                </c:pt>
                <c:pt idx="6">
                  <c:v>Ginekologiczny</c:v>
                </c:pt>
              </c:strCache>
            </c:strRef>
          </c:cat>
          <c:val>
            <c:numRef>
              <c:f>(Arkusz2!$L$45,Arkusz2!$L$49,Arkusz2!$L$50,Arkusz2!$L$51,Arkusz2!$L$55,Arkusz2!$L$60,Arkusz2!$L$69)</c:f>
              <c:numCache>
                <c:formatCode>0.0%</c:formatCode>
                <c:ptCount val="7"/>
                <c:pt idx="0">
                  <c:v>9.0909090909090912E-2</c:v>
                </c:pt>
                <c:pt idx="1">
                  <c:v>3.0303030303030304E-2</c:v>
                </c:pt>
                <c:pt idx="2">
                  <c:v>0.12121212121212122</c:v>
                </c:pt>
                <c:pt idx="3">
                  <c:v>4.0404040404040407E-2</c:v>
                </c:pt>
                <c:pt idx="4">
                  <c:v>8.0808080808080815E-2</c:v>
                </c:pt>
                <c:pt idx="5">
                  <c:v>1.0101010101010102E-2</c:v>
                </c:pt>
                <c:pt idx="6">
                  <c:v>5.0505050505050504E-2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46540976"/>
        <c:axId val="1546532816"/>
      </c:barChart>
      <c:catAx>
        <c:axId val="154654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46532816"/>
        <c:crosses val="autoZero"/>
        <c:auto val="1"/>
        <c:lblAlgn val="ctr"/>
        <c:lblOffset val="100"/>
        <c:noMultiLvlLbl val="0"/>
      </c:catAx>
      <c:valAx>
        <c:axId val="154653281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1546540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pl-PL" dirty="0">
                <a:solidFill>
                  <a:srgbClr val="002060"/>
                </a:solidFill>
              </a:rPr>
              <a:t>Procentowe</a:t>
            </a:r>
            <a:r>
              <a:rPr lang="pl-PL" baseline="0" dirty="0">
                <a:solidFill>
                  <a:srgbClr val="002060"/>
                </a:solidFill>
              </a:rPr>
              <a:t> zestawienie personelu </a:t>
            </a:r>
            <a:r>
              <a:rPr lang="pl-PL" baseline="0" dirty="0" smtClean="0">
                <a:solidFill>
                  <a:srgbClr val="002060"/>
                </a:solidFill>
              </a:rPr>
              <a:t>noszącego </a:t>
            </a:r>
          </a:p>
          <a:p>
            <a:pP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pl-PL" baseline="0" dirty="0" smtClean="0">
                <a:solidFill>
                  <a:srgbClr val="002060"/>
                </a:solidFill>
              </a:rPr>
              <a:t>bransoletki </a:t>
            </a:r>
            <a:r>
              <a:rPr lang="pl-PL" baseline="0" dirty="0">
                <a:solidFill>
                  <a:srgbClr val="002060"/>
                </a:solidFill>
              </a:rPr>
              <a:t>wg grup zawodowych </a:t>
            </a:r>
            <a:endParaRPr lang="pl-PL" dirty="0">
              <a:solidFill>
                <a:srgbClr val="00206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2014/2015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Arkusz2!$O$23:$O$25</c:f>
              <c:strCache>
                <c:ptCount val="3"/>
                <c:pt idx="0">
                  <c:v>Leka-rki/-rze</c:v>
                </c:pt>
                <c:pt idx="1">
                  <c:v>Pielęgnia-rki/-rze</c:v>
                </c:pt>
                <c:pt idx="2">
                  <c:v>Inne</c:v>
                </c:pt>
              </c:strCache>
            </c:strRef>
          </c:cat>
          <c:val>
            <c:numRef>
              <c:f>(Arkusz2!$D$10,Arkusz2!$F$10,Arkusz2!$H$10)</c:f>
              <c:numCache>
                <c:formatCode>0.0%</c:formatCode>
                <c:ptCount val="3"/>
                <c:pt idx="0">
                  <c:v>2.0790020790020791E-2</c:v>
                </c:pt>
                <c:pt idx="1">
                  <c:v>4.1384499623777278E-2</c:v>
                </c:pt>
                <c:pt idx="2">
                  <c:v>4.3814432989690719E-2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46538256"/>
        <c:axId val="1546541520"/>
      </c:barChart>
      <c:catAx>
        <c:axId val="154653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46541520"/>
        <c:crosses val="autoZero"/>
        <c:auto val="1"/>
        <c:lblAlgn val="ctr"/>
        <c:lblOffset val="100"/>
        <c:noMultiLvlLbl val="0"/>
      </c:catAx>
      <c:valAx>
        <c:axId val="154654152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154653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pl-PL" dirty="0">
                <a:solidFill>
                  <a:srgbClr val="002060"/>
                </a:solidFill>
              </a:rPr>
              <a:t>Procentowe</a:t>
            </a:r>
            <a:r>
              <a:rPr lang="pl-PL" baseline="0" dirty="0">
                <a:solidFill>
                  <a:srgbClr val="002060"/>
                </a:solidFill>
              </a:rPr>
              <a:t> zestawienie personelu </a:t>
            </a:r>
            <a:r>
              <a:rPr lang="pl-PL" baseline="0" dirty="0" smtClean="0">
                <a:solidFill>
                  <a:srgbClr val="002060"/>
                </a:solidFill>
              </a:rPr>
              <a:t>noszącego </a:t>
            </a:r>
            <a:r>
              <a:rPr lang="pl-PL" baseline="0" dirty="0">
                <a:solidFill>
                  <a:srgbClr val="002060"/>
                </a:solidFill>
              </a:rPr>
              <a:t>pierścionek/obrączkę wg oddziałów</a:t>
            </a:r>
            <a:endParaRPr lang="pl-PL" dirty="0">
              <a:solidFill>
                <a:srgbClr val="00206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1.7455447999008399E-2"/>
          <c:y val="0.16720148606158475"/>
          <c:w val="0.96491979740184963"/>
          <c:h val="0.57756666666666656"/>
        </c:manualLayout>
      </c:layout>
      <c:barChart>
        <c:barDir val="col"/>
        <c:grouping val="clustered"/>
        <c:varyColors val="0"/>
        <c:ser>
          <c:idx val="0"/>
          <c:order val="0"/>
          <c:tx>
            <c:v>2014/2015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6.99606471359860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2815734989648039E-3"/>
                  <c:y val="-2.525252525252617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Arkusz2!$AP$110:$AP$116</c:f>
              <c:strCache>
                <c:ptCount val="7"/>
                <c:pt idx="0">
                  <c:v>Internistyczny</c:v>
                </c:pt>
                <c:pt idx="1">
                  <c:v>Blok operacyjny</c:v>
                </c:pt>
                <c:pt idx="2">
                  <c:v>Rehabilitacyjny</c:v>
                </c:pt>
                <c:pt idx="3">
                  <c:v>Ortopedyczny</c:v>
                </c:pt>
                <c:pt idx="4">
                  <c:v>Chirurgiczny</c:v>
                </c:pt>
                <c:pt idx="5">
                  <c:v>Neonatologiczny</c:v>
                </c:pt>
                <c:pt idx="6">
                  <c:v>Ginekologiczny</c:v>
                </c:pt>
              </c:strCache>
            </c:strRef>
          </c:cat>
          <c:val>
            <c:numRef>
              <c:f>(Arkusz2!$N$45,Arkusz2!$N$49,Arkusz2!$N$50,Arkusz2!$N$51,Arkusz2!$N$55,Arkusz2!$N$60,Arkusz2!$N$69)</c:f>
              <c:numCache>
                <c:formatCode>0.0%</c:formatCode>
                <c:ptCount val="7"/>
                <c:pt idx="0">
                  <c:v>0.12098765432098765</c:v>
                </c:pt>
                <c:pt idx="1">
                  <c:v>1.4814814814814815E-2</c:v>
                </c:pt>
                <c:pt idx="2">
                  <c:v>8.1481481481481488E-2</c:v>
                </c:pt>
                <c:pt idx="3">
                  <c:v>1.7283950617283949E-2</c:v>
                </c:pt>
                <c:pt idx="4">
                  <c:v>7.160493827160494E-2</c:v>
                </c:pt>
                <c:pt idx="5">
                  <c:v>2.2222222222222223E-2</c:v>
                </c:pt>
                <c:pt idx="6">
                  <c:v>3.4567901234567898E-2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46538800"/>
        <c:axId val="1546542608"/>
      </c:barChart>
      <c:catAx>
        <c:axId val="154653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46542608"/>
        <c:crosses val="autoZero"/>
        <c:auto val="1"/>
        <c:lblAlgn val="ctr"/>
        <c:lblOffset val="100"/>
        <c:noMultiLvlLbl val="0"/>
      </c:catAx>
      <c:valAx>
        <c:axId val="154654260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1546538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pl-PL">
                <a:solidFill>
                  <a:srgbClr val="002060"/>
                </a:solidFill>
              </a:rPr>
              <a:t>Procentowe</a:t>
            </a:r>
            <a:r>
              <a:rPr lang="pl-PL" baseline="0">
                <a:solidFill>
                  <a:srgbClr val="002060"/>
                </a:solidFill>
              </a:rPr>
              <a:t> zestawienie personelu posiadającego pierścionek/obrączkę wg grup zawodowych</a:t>
            </a:r>
            <a:endParaRPr lang="pl-PL">
              <a:solidFill>
                <a:srgbClr val="00206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2014/2015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Arkusz2!$O$23:$O$25</c:f>
              <c:strCache>
                <c:ptCount val="3"/>
                <c:pt idx="0">
                  <c:v>Leka-rki/-rze</c:v>
                </c:pt>
                <c:pt idx="1">
                  <c:v>Pielęgnia-rki/-rze</c:v>
                </c:pt>
                <c:pt idx="2">
                  <c:v>Inne</c:v>
                </c:pt>
              </c:strCache>
            </c:strRef>
          </c:cat>
          <c:val>
            <c:numRef>
              <c:f>(Arkusz2!$D$11,Arkusz2!$F$11,Arkusz2!$H$11)</c:f>
              <c:numCache>
                <c:formatCode>0.0%</c:formatCode>
                <c:ptCount val="3"/>
                <c:pt idx="0">
                  <c:v>0.14345114345114346</c:v>
                </c:pt>
                <c:pt idx="1">
                  <c:v>0.15500376222723852</c:v>
                </c:pt>
                <c:pt idx="2">
                  <c:v>0.16752577319587628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46539344"/>
        <c:axId val="1546536080"/>
      </c:barChart>
      <c:catAx>
        <c:axId val="154653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cap="all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46536080"/>
        <c:crosses val="autoZero"/>
        <c:auto val="1"/>
        <c:lblAlgn val="ctr"/>
        <c:lblOffset val="100"/>
        <c:noMultiLvlLbl val="0"/>
      </c:catAx>
      <c:valAx>
        <c:axId val="154653608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1546539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pl-PL">
                <a:solidFill>
                  <a:srgbClr val="002060"/>
                </a:solidFill>
              </a:rPr>
              <a:t>Procentowe</a:t>
            </a:r>
            <a:r>
              <a:rPr lang="pl-PL" baseline="0">
                <a:solidFill>
                  <a:srgbClr val="002060"/>
                </a:solidFill>
              </a:rPr>
              <a:t> zestawienie poprawności wykonanej </a:t>
            </a:r>
          </a:p>
          <a:p>
            <a:pPr>
              <a:defRPr>
                <a:solidFill>
                  <a:srgbClr val="002060"/>
                </a:solidFill>
              </a:defRPr>
            </a:pPr>
            <a:r>
              <a:rPr lang="pl-PL" baseline="0">
                <a:solidFill>
                  <a:srgbClr val="002060"/>
                </a:solidFill>
              </a:rPr>
              <a:t>dezynfekcji wg płci</a:t>
            </a:r>
            <a:endParaRPr lang="pl-PL">
              <a:solidFill>
                <a:srgbClr val="00206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2014/2015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(Arkusz2!$C$22,Arkusz2!$E$22)</c:f>
              <c:strCache>
                <c:ptCount val="2"/>
                <c:pt idx="0">
                  <c:v>Kobieta</c:v>
                </c:pt>
                <c:pt idx="1">
                  <c:v>Mężczyzna</c:v>
                </c:pt>
              </c:strCache>
            </c:strRef>
          </c:cat>
          <c:val>
            <c:numRef>
              <c:f>(Arkusz2!$D$23,Arkusz2!$F$23)</c:f>
              <c:numCache>
                <c:formatCode>0.0%</c:formatCode>
                <c:ptCount val="2"/>
                <c:pt idx="0">
                  <c:v>0.58337140246687991</c:v>
                </c:pt>
                <c:pt idx="1">
                  <c:v>0.60453400503778343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46536624"/>
        <c:axId val="1546542064"/>
      </c:barChart>
      <c:catAx>
        <c:axId val="15465366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cap="all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46542064"/>
        <c:crosses val="autoZero"/>
        <c:auto val="1"/>
        <c:lblAlgn val="ctr"/>
        <c:lblOffset val="100"/>
        <c:noMultiLvlLbl val="0"/>
      </c:catAx>
      <c:valAx>
        <c:axId val="15465420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1546536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0.3246</cdr:x>
      <cdr:y>0.31011</cdr:y>
    </cdr:from>
    <cdr:to>
      <cdr:x>0.47736</cdr:x>
      <cdr:y>0.35329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3007180" y="2052410"/>
          <a:ext cx="1415143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b="1">
              <a:solidFill>
                <a:srgbClr val="002060"/>
              </a:solidFill>
            </a:rPr>
            <a:t>RĘKA PRAWA</a:t>
          </a:r>
        </a:p>
      </cdr:txBody>
    </cdr:sp>
  </cdr:relSizeAnchor>
  <cdr:relSizeAnchor xmlns:cdr="http://schemas.openxmlformats.org/drawingml/2006/chartDrawing">
    <cdr:from>
      <cdr:x>0.3154</cdr:x>
      <cdr:y>0.84858</cdr:y>
    </cdr:from>
    <cdr:to>
      <cdr:x>0.46815</cdr:x>
      <cdr:y>0.89175</cdr:y>
    </cdr:to>
    <cdr:sp macro="" textlink="">
      <cdr:nvSpPr>
        <cdr:cNvPr id="3" name="pole tekstowe 1"/>
        <cdr:cNvSpPr txBox="1"/>
      </cdr:nvSpPr>
      <cdr:spPr>
        <a:xfrm xmlns:a="http://schemas.openxmlformats.org/drawingml/2006/main">
          <a:off x="2921907" y="5616121"/>
          <a:ext cx="1415143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400" b="1">
              <a:solidFill>
                <a:srgbClr val="002060"/>
              </a:solidFill>
            </a:rPr>
            <a:t>RĘKA LEWA</a:t>
          </a:r>
        </a:p>
      </cdr:txBody>
    </cdr:sp>
  </cdr:relSizeAnchor>
  <cdr:relSizeAnchor xmlns:cdr="http://schemas.openxmlformats.org/drawingml/2006/chartDrawing">
    <cdr:from>
      <cdr:x>0.73988</cdr:x>
      <cdr:y>0.85269</cdr:y>
    </cdr:from>
    <cdr:to>
      <cdr:x>0.89263</cdr:x>
      <cdr:y>0.89586</cdr:y>
    </cdr:to>
    <cdr:sp macro="" textlink="">
      <cdr:nvSpPr>
        <cdr:cNvPr id="4" name="pole tekstowe 1"/>
        <cdr:cNvSpPr txBox="1"/>
      </cdr:nvSpPr>
      <cdr:spPr>
        <a:xfrm xmlns:a="http://schemas.openxmlformats.org/drawingml/2006/main">
          <a:off x="6854372" y="5643335"/>
          <a:ext cx="1415143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400" b="1">
              <a:solidFill>
                <a:srgbClr val="002060"/>
              </a:solidFill>
            </a:rPr>
            <a:t>RĘKA LEWA</a:t>
          </a:r>
        </a:p>
      </cdr:txBody>
    </cdr:sp>
  </cdr:relSizeAnchor>
  <cdr:relSizeAnchor xmlns:cdr="http://schemas.openxmlformats.org/drawingml/2006/chartDrawing">
    <cdr:from>
      <cdr:x>0.73841</cdr:x>
      <cdr:y>0.31196</cdr:y>
    </cdr:from>
    <cdr:to>
      <cdr:x>0.89116</cdr:x>
      <cdr:y>0.35514</cdr:y>
    </cdr:to>
    <cdr:sp macro="" textlink="">
      <cdr:nvSpPr>
        <cdr:cNvPr id="5" name="pole tekstowe 1"/>
        <cdr:cNvSpPr txBox="1"/>
      </cdr:nvSpPr>
      <cdr:spPr>
        <a:xfrm xmlns:a="http://schemas.openxmlformats.org/drawingml/2006/main">
          <a:off x="6840764" y="2064657"/>
          <a:ext cx="1415143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400" b="1">
              <a:solidFill>
                <a:srgbClr val="002060"/>
              </a:solidFill>
            </a:rPr>
            <a:t>RĘKA PRAWA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62628-D475-4A52-9D52-C6E16215364F}" type="datetimeFigureOut">
              <a:rPr lang="pl-PL" smtClean="0"/>
              <a:t>2016-04-04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E0B5B-3345-493C-AEBA-6241ECEA2F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8303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486DA-B8B6-45B5-9AEA-C1AC49F5077C}" type="datetimeFigureOut">
              <a:rPr lang="pl-PL" smtClean="0"/>
              <a:pPr/>
              <a:t>2016-04-04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B29D-9215-4C16-9F6E-B38F0E834CD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486DA-B8B6-45B5-9AEA-C1AC49F5077C}" type="datetimeFigureOut">
              <a:rPr lang="pl-PL" smtClean="0"/>
              <a:pPr/>
              <a:t>2016-04-04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B29D-9215-4C16-9F6E-B38F0E834CD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486DA-B8B6-45B5-9AEA-C1AC49F5077C}" type="datetimeFigureOut">
              <a:rPr lang="pl-PL" smtClean="0"/>
              <a:pPr/>
              <a:t>2016-04-04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B29D-9215-4C16-9F6E-B38F0E834CD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486DA-B8B6-45B5-9AEA-C1AC49F5077C}" type="datetimeFigureOut">
              <a:rPr lang="pl-PL" smtClean="0"/>
              <a:pPr/>
              <a:t>2016-04-04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B29D-9215-4C16-9F6E-B38F0E834CD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486DA-B8B6-45B5-9AEA-C1AC49F5077C}" type="datetimeFigureOut">
              <a:rPr lang="pl-PL" smtClean="0"/>
              <a:pPr/>
              <a:t>2016-04-04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B29D-9215-4C16-9F6E-B38F0E834CD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486DA-B8B6-45B5-9AEA-C1AC49F5077C}" type="datetimeFigureOut">
              <a:rPr lang="pl-PL" smtClean="0"/>
              <a:pPr/>
              <a:t>2016-04-04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B29D-9215-4C16-9F6E-B38F0E834CD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486DA-B8B6-45B5-9AEA-C1AC49F5077C}" type="datetimeFigureOut">
              <a:rPr lang="pl-PL" smtClean="0"/>
              <a:pPr/>
              <a:t>2016-04-04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B29D-9215-4C16-9F6E-B38F0E834CD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486DA-B8B6-45B5-9AEA-C1AC49F5077C}" type="datetimeFigureOut">
              <a:rPr lang="pl-PL" smtClean="0"/>
              <a:pPr/>
              <a:t>2016-04-04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B29D-9215-4C16-9F6E-B38F0E834CD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486DA-B8B6-45B5-9AEA-C1AC49F5077C}" type="datetimeFigureOut">
              <a:rPr lang="pl-PL" smtClean="0"/>
              <a:pPr/>
              <a:t>2016-04-04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B29D-9215-4C16-9F6E-B38F0E834CD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486DA-B8B6-45B5-9AEA-C1AC49F5077C}" type="datetimeFigureOut">
              <a:rPr lang="pl-PL" smtClean="0"/>
              <a:pPr/>
              <a:t>2016-04-04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B29D-9215-4C16-9F6E-B38F0E834CD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486DA-B8B6-45B5-9AEA-C1AC49F5077C}" type="datetimeFigureOut">
              <a:rPr lang="pl-PL" smtClean="0"/>
              <a:pPr/>
              <a:t>2016-04-04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B29D-9215-4C16-9F6E-B38F0E834CD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486DA-B8B6-45B5-9AEA-C1AC49F5077C}" type="datetimeFigureOut">
              <a:rPr lang="pl-PL" smtClean="0"/>
              <a:pPr/>
              <a:t>2016-04-04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AB29D-9215-4C16-9F6E-B38F0E834CD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:\Dezynfekcja\MATERIALY REKLAMOWE\Projekty\Paseczki_z logo MEDILAB\medilab_paseczek_praw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1187"/>
            <a:ext cx="9144000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1371600" y="4605490"/>
            <a:ext cx="6400800" cy="1752600"/>
          </a:xfrm>
        </p:spPr>
        <p:txBody>
          <a:bodyPr>
            <a:normAutofit/>
          </a:bodyPr>
          <a:lstStyle/>
          <a:p>
            <a:endParaRPr lang="pl-PL" sz="2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EDYCJA II</a:t>
            </a:r>
          </a:p>
          <a:p>
            <a:r>
              <a:rPr lang="pl-PL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PODSUMOWANIE WYNIKÓW</a:t>
            </a:r>
            <a:endParaRPr lang="pl-PL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503548" y="3212976"/>
            <a:ext cx="8136904" cy="1470025"/>
          </a:xfrm>
        </p:spPr>
        <p:txBody>
          <a:bodyPr>
            <a:noAutofit/>
          </a:bodyPr>
          <a:lstStyle/>
          <a:p>
            <a:r>
              <a:rPr lang="pl-PL" sz="2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„ZAMKNIJ DRZWI ZAKAŻENIOM SZPITALNYM-RAPORT Z OBSERWACJI PROCEDUR HIGIENY RĄK </a:t>
            </a:r>
            <a:br>
              <a:rPr lang="pl-PL" sz="2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sz="2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POLSKICH PLACÓWKACH MEDYCZNYCH.”</a:t>
            </a:r>
            <a:endParaRPr lang="pl-PL" sz="2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Obraz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280260"/>
            <a:ext cx="2160239" cy="2813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zynfekcja\MATERIALY REKLAMOWE\Projekty\Paseczki_z logo MEDILAB\medilab_paseczek_praw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1187"/>
            <a:ext cx="9144000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cap="all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pl-PL" sz="2200" b="1" cap="all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ZAMKNIJ DRZWI ZAKAŻENIOM SZPITALNYM” </a:t>
            </a:r>
            <a:endParaRPr lang="pl-PL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7053060"/>
              </p:ext>
            </p:extLst>
          </p:nvPr>
        </p:nvGraphicFramePr>
        <p:xfrm>
          <a:off x="1332000" y="1484784"/>
          <a:ext cx="648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852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zynfekcja\MATERIALY REKLAMOWE\Projekty\Paseczki_z logo MEDILAB\medilab_paseczek_praw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1187"/>
            <a:ext cx="9144000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cap="all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pl-PL" sz="2200" b="1" cap="all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ZAMKNIJ DRZWI ZAKAŻENIOM SZPITALNYM” </a:t>
            </a:r>
            <a:endParaRPr lang="pl-PL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57200" y="105273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pl-PL" sz="22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WYNIKI PRZEDSTAWIAJĄCE NOSZENIE BRANSOLETEK PODCZAS WYKONYWANEJ DEZYNFEKCJI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zynfekcja\MATERIALY REKLAMOWE\Projekty\Paseczki_z logo MEDILAB\medilab_paseczek_praw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1187"/>
            <a:ext cx="9144000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cap="all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pl-PL" sz="2200" b="1" cap="all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ZAMKNIJ DRZWI ZAKAŻENIOM SZPITALNYM” </a:t>
            </a:r>
            <a:endParaRPr lang="pl-PL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3448626"/>
              </p:ext>
            </p:extLst>
          </p:nvPr>
        </p:nvGraphicFramePr>
        <p:xfrm>
          <a:off x="1332000" y="1556792"/>
          <a:ext cx="648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616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zynfekcja\MATERIALY REKLAMOWE\Projekty\Paseczki_z logo MEDILAB\medilab_paseczek_praw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1187"/>
            <a:ext cx="9144000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cap="all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pl-PL" sz="2200" b="1" cap="all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ZAMKNIJ DRZWI ZAKAŻENIOM SZPITALNYM” </a:t>
            </a:r>
            <a:endParaRPr lang="pl-PL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6862003"/>
              </p:ext>
            </p:extLst>
          </p:nvPr>
        </p:nvGraphicFramePr>
        <p:xfrm>
          <a:off x="1259632" y="1628800"/>
          <a:ext cx="648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092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zynfekcja\MATERIALY REKLAMOWE\Projekty\Paseczki_z logo MEDILAB\medilab_paseczek_praw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1187"/>
            <a:ext cx="9144000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cap="all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pl-PL" sz="2200" b="1" cap="all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ZAMKNIJ DRZWI ZAKAŻENIOM SZPITALNYM” </a:t>
            </a:r>
            <a:endParaRPr lang="pl-PL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457200" y="105273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pl-PL" sz="22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WYNIKI PRZEDSTAWIAJĄCE NOSZENIE PIERŚCIONKÓW (W TYM OBRĄCZEK) PODCZAS WYKONYWANEJ DEZYNFEKCJI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zynfekcja\MATERIALY REKLAMOWE\Projekty\Paseczki_z logo MEDILAB\medilab_paseczek_praw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1187"/>
            <a:ext cx="9144000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cap="all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pl-PL" sz="2200" b="1" cap="all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ZAMKNIJ DRZWI ZAKAŻENIOM SZPITALNYM” </a:t>
            </a:r>
            <a:endParaRPr lang="pl-PL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8070989"/>
              </p:ext>
            </p:extLst>
          </p:nvPr>
        </p:nvGraphicFramePr>
        <p:xfrm>
          <a:off x="1332000" y="1340768"/>
          <a:ext cx="648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128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zynfekcja\MATERIALY REKLAMOWE\Projekty\Paseczki_z logo MEDILAB\medilab_paseczek_praw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1187"/>
            <a:ext cx="9144000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cap="all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pl-PL" sz="2200" b="1" cap="all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ZAMKNIJ DRZWI ZAKAŻENIOM SZPITALNYM” </a:t>
            </a:r>
            <a:endParaRPr lang="pl-PL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2621334"/>
              </p:ext>
            </p:extLst>
          </p:nvPr>
        </p:nvGraphicFramePr>
        <p:xfrm>
          <a:off x="1332000" y="1556792"/>
          <a:ext cx="648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919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cap="all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pl-PL" sz="2200" b="1" cap="all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ZAMKNIJ DRZWI ZAKAŻENIOM SZPITALNYM” </a:t>
            </a:r>
            <a:endParaRPr lang="pl-PL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2" descr="P:\Dezynfekcja\MATERIALY REKLAMOWE\Projekty\Paseczki_z logo MEDILAB\medilab_paseczek_praw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12"/>
            <a:ext cx="9144000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457200" y="105273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pl-PL" sz="22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WYNIKI PRZEDSTAWIAJĄCE POPRAWNOŚĆ </a:t>
            </a:r>
          </a:p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pl-PL" sz="22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WYKONANEJ DEZYNFEKCJI RĄK</a:t>
            </a:r>
          </a:p>
        </p:txBody>
      </p:sp>
    </p:spTree>
    <p:extLst>
      <p:ext uri="{BB962C8B-B14F-4D97-AF65-F5344CB8AC3E}">
        <p14:creationId xmlns:p14="http://schemas.microsoft.com/office/powerpoint/2010/main" val="389255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zynfekcja\MATERIALY REKLAMOWE\Projekty\Paseczki_z logo MEDILAB\medilab_paseczek_praw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12"/>
            <a:ext cx="9144000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cap="all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pl-PL" sz="2200" b="1" cap="all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ZAMKNIJ DRZWI ZAKAŻENIOM SZPITALNYM” </a:t>
            </a:r>
            <a:endParaRPr lang="pl-PL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378059"/>
              </p:ext>
            </p:extLst>
          </p:nvPr>
        </p:nvGraphicFramePr>
        <p:xfrm>
          <a:off x="1187624" y="1556792"/>
          <a:ext cx="648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497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zynfekcja\MATERIALY REKLAMOWE\Projekty\Paseczki_z logo MEDILAB\medilab_paseczek_praw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12"/>
            <a:ext cx="9144000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cap="all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pl-PL" sz="2200" b="1" cap="all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ZAMKNIJ DRZWI ZAKAŻENIOM SZPITALNYM” </a:t>
            </a:r>
            <a:endParaRPr lang="pl-PL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6991663"/>
              </p:ext>
            </p:extLst>
          </p:nvPr>
        </p:nvGraphicFramePr>
        <p:xfrm>
          <a:off x="1187624" y="1556792"/>
          <a:ext cx="648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302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ln>
            <a:noFill/>
          </a:ln>
        </p:spPr>
        <p:txBody>
          <a:bodyPr anchor="ctr" anchorCtr="1">
            <a:normAutofit/>
          </a:bodyPr>
          <a:lstStyle/>
          <a:p>
            <a:r>
              <a:rPr lang="pl-PL" sz="2400" b="1" cap="all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pl-PL" sz="2200" b="1" cap="all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ZAMKNIJ DRZWI ZAKAŻENIOM SZPITALNYM” </a:t>
            </a:r>
            <a:endParaRPr lang="pl-PL" sz="2200" b="1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8366" y="1340768"/>
            <a:ext cx="8229600" cy="4525963"/>
          </a:xfrm>
          <a:effectLst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200" cap="all" dirty="0" smtClean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 EDYCJA OGÓLNOPOLSKIEJ</a:t>
            </a:r>
            <a:r>
              <a:rPr lang="pl-PL" sz="2200" cap="all" dirty="0" smtClean="0"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sz="2200" cap="all" dirty="0" smtClean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AKCJI </a:t>
            </a:r>
          </a:p>
          <a:p>
            <a:pPr marL="0" indent="0" algn="ctr">
              <a:buNone/>
            </a:pPr>
            <a:endParaRPr lang="pl-PL" sz="2200" cap="all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3" dir="5400000" sy="-100000" algn="bl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pl-PL" sz="2200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3" dir="5400000" sy="-100000" algn="bl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pl-PL" sz="2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/>
          </p:nvPr>
        </p:nvGraphicFramePr>
        <p:xfrm>
          <a:off x="0" y="6308725"/>
          <a:ext cx="91440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Fotografia Photo Editor" r:id="rId3" imgW="9523810" imgH="600159" progId="MSPhotoEd.3">
                  <p:embed/>
                </p:oleObj>
              </mc:Choice>
              <mc:Fallback>
                <p:oleObj name="Fotografia Photo Editor" r:id="rId3" imgW="9523810" imgH="60015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08725"/>
                        <a:ext cx="91440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odtytuł 2"/>
          <p:cNvSpPr txBox="1">
            <a:spLocks/>
          </p:cNvSpPr>
          <p:nvPr/>
        </p:nvSpPr>
        <p:spPr>
          <a:xfrm>
            <a:off x="1490245" y="1988840"/>
            <a:ext cx="6400800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200" cap="all" dirty="0" smtClean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PRAWIDŁOWA HIGIENA I PIELĘGNACJA</a:t>
            </a:r>
          </a:p>
          <a:p>
            <a:pPr marL="0" indent="0" algn="ctr">
              <a:buNone/>
            </a:pPr>
            <a:r>
              <a:rPr lang="pl-PL" sz="2200" cap="all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JAKO ELEMENT SKUTECZNEJ PROFILAKTYKI ZAKAŻEŃ SZPITALNYCH</a:t>
            </a:r>
            <a:endParaRPr lang="pl-PL" dirty="0" smtClean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8" name="Obraz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06" y="5126767"/>
            <a:ext cx="1345877" cy="482489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683568" y="4750281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Patronat</a:t>
            </a:r>
            <a:r>
              <a:rPr lang="pl-PL" sz="1200" b="1" dirty="0" smtClean="0">
                <a:solidFill>
                  <a:srgbClr val="002060"/>
                </a:solidFill>
              </a:rPr>
              <a:t> </a:t>
            </a:r>
            <a:r>
              <a:rPr lang="pl-PL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merytoryczny</a:t>
            </a:r>
            <a:r>
              <a:rPr lang="pl-PL" sz="1200" b="1" dirty="0" smtClean="0">
                <a:solidFill>
                  <a:srgbClr val="002060"/>
                </a:solidFill>
              </a:rPr>
              <a:t>:</a:t>
            </a:r>
            <a:endParaRPr lang="pl-PL" sz="1200" b="1" dirty="0">
              <a:solidFill>
                <a:srgbClr val="00206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5220282" y="4750538"/>
            <a:ext cx="2306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Patronat medialny:</a:t>
            </a:r>
            <a:endParaRPr lang="pl-PL" sz="1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39477" y="3529996"/>
            <a:ext cx="8702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Patronat honorowy:</a:t>
            </a:r>
          </a:p>
          <a:p>
            <a:endParaRPr lang="pl-PL" sz="1600" b="1" u="sng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l-PL" sz="1600" b="1" u="sng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Krajowy Konsultant w dziedzinie Pielęgniarstwa Epidemiologicznego </a:t>
            </a:r>
            <a:endParaRPr lang="pl-PL" sz="1600" b="1" u="sng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Obraz 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763" y="5106930"/>
            <a:ext cx="1557037" cy="407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az 14" descr="Evereth Publishi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758838"/>
            <a:ext cx="1702502" cy="276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Obraz 1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020" y="5417082"/>
            <a:ext cx="2016224" cy="521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523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zynfekcja\MATERIALY REKLAMOWE\Projekty\Paseczki_z logo MEDILAB\medilab_paseczek_praw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12"/>
            <a:ext cx="9144000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cap="all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pl-PL" sz="2200" b="1" cap="all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ZAMKNIJ DRZWI ZAKAŻENIOM SZPITALNYM” </a:t>
            </a:r>
            <a:endParaRPr lang="pl-PL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2455361"/>
              </p:ext>
            </p:extLst>
          </p:nvPr>
        </p:nvGraphicFramePr>
        <p:xfrm>
          <a:off x="457200" y="1196744"/>
          <a:ext cx="82296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872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cap="all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pl-PL" sz="2200" b="1" cap="all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ZAMKNIJ DRZWI ZAKAŻENIOM SZPITALNYM” </a:t>
            </a:r>
            <a:endParaRPr lang="pl-PL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2" descr="P:\Dezynfekcja\MATERIALY REKLAMOWE\Projekty\Paseczki_z logo MEDILAB\medilab_paseczek_praw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12"/>
            <a:ext cx="9144000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9587698"/>
              </p:ext>
            </p:extLst>
          </p:nvPr>
        </p:nvGraphicFramePr>
        <p:xfrm>
          <a:off x="575555" y="1124744"/>
          <a:ext cx="8111245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580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cap="all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pl-PL" sz="2200" b="1" cap="all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ZAMKNIJ DRZWI ZAKAŻENIOM SZPITALNYM” </a:t>
            </a:r>
            <a:endParaRPr lang="pl-PL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2" descr="P:\Dezynfekcja\MATERIALY REKLAMOWE\Projekty\Paseczki_z logo MEDILAB\medilab_paseczek_praw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12"/>
            <a:ext cx="9144000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4041992"/>
              </p:ext>
            </p:extLst>
          </p:nvPr>
        </p:nvGraphicFramePr>
        <p:xfrm>
          <a:off x="647564" y="1159486"/>
          <a:ext cx="7848872" cy="5149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646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zynfekcja\MATERIALY REKLAMOWE\Projekty\Paseczki_z logo MEDILAB\medilab_paseczek_praw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12"/>
            <a:ext cx="9144000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cap="all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pl-PL" sz="2200" b="1" cap="all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ZAMKNIJ DRZWI ZAKAŻENIOM SZPITALNYM” </a:t>
            </a:r>
            <a:endParaRPr lang="pl-PL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Obraz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56792"/>
            <a:ext cx="2664295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503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zynfekcja\MATERIALY REKLAMOWE\Projekty\Paseczki_z logo MEDILAB\medilab_paseczek_praw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1187"/>
            <a:ext cx="9144000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Obserwacji poddano następujące aspekty:</a:t>
            </a:r>
          </a:p>
          <a:p>
            <a:pPr marL="0" indent="0">
              <a:buNone/>
            </a:pPr>
            <a:endParaRPr lang="pl-PL" sz="2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pl-PL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osiadanie pomalowanych, sztucznych paznokci, np. tipsów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pl-PL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ługość posiadanych paznokci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pl-PL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ondycję skóry rąk (m.in. bez widocznych podrażnień, zaczerwienień, wysuszeń oraz innych zmian skórnych)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pl-PL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osiadanie biżuterii – zegarka, bransoletki, pierścionków, w tym obrączki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pl-PL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ługość rękawa odzieży ochronnej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pl-PL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oprawność wykonanej procedury dezynfekcji rąk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sz="2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pl-PL" sz="2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cap="all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pl-PL" sz="2200" b="1" cap="all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ZAMKNIJ DRZWI ZAKAŻENIOM SZPITALNYM” </a:t>
            </a:r>
            <a:endParaRPr lang="pl-PL" sz="2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6575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Dodatkowo w II edycji analizowano:</a:t>
            </a:r>
          </a:p>
          <a:p>
            <a:pPr marL="0" indent="0">
              <a:buNone/>
            </a:pPr>
            <a:endParaRPr lang="pl-PL" sz="2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pl-PL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taż pracy personelu medycznego</a:t>
            </a:r>
          </a:p>
          <a:p>
            <a:pPr marL="0" indent="0">
              <a:buNone/>
            </a:pPr>
            <a:endParaRPr lang="pl-PL" sz="2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pl-PL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prawność rąk (osoba praworęczna bądź leworęczna)</a:t>
            </a:r>
          </a:p>
          <a:p>
            <a:pPr marL="0" indent="0">
              <a:buNone/>
            </a:pPr>
            <a:endParaRPr lang="pl-PL" sz="2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pl-PL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oprawność dezynfekcji ręki lewej i prawej </a:t>
            </a:r>
            <a:endParaRPr lang="pl-PL" sz="2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2" descr="P:\Dezynfekcja\MATERIALY REKLAMOWE\Projekty\Paseczki_z logo MEDILAB\medilab_paseczek_praw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1187"/>
            <a:ext cx="9144000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cap="all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pl-PL" sz="2200" b="1" cap="all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ZAMKNIJ DRZWI ZAKAŻENIOM SZPITALNYM” </a:t>
            </a:r>
            <a:endParaRPr lang="pl-PL" sz="2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01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WYNIKI PRZEDSTAWIAJĄCE POSIADANIE PRZEZ PERSONEL MEDYCZNY POMALOWANYCH, SZTUCZNYCH PAZNOKCI, NP. TIPSÓW</a:t>
            </a:r>
            <a:endParaRPr lang="pl-PL" sz="2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37238" y="274638"/>
            <a:ext cx="8229600" cy="9941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cap="all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pl-PL" sz="2200" b="1" cap="all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ZAMKNIJ DRZWI ZAKAŻENIOM SZPITALNYM” </a:t>
            </a:r>
            <a:endParaRPr lang="pl-PL" sz="2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2" descr="P:\Dezynfekcja\MATERIALY REKLAMOWE\Projekty\Paseczki_z logo MEDILAB\medilab_paseczek_praw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62" y="6281187"/>
            <a:ext cx="9144000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01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zynfekcja\MATERIALY REKLAMOWE\Projekty\Paseczki_z logo MEDILAB\medilab_paseczek_praw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62" y="6281187"/>
            <a:ext cx="9144000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4848662"/>
              </p:ext>
            </p:extLst>
          </p:nvPr>
        </p:nvGraphicFramePr>
        <p:xfrm>
          <a:off x="1187624" y="1556792"/>
          <a:ext cx="648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ytuł 1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cap="all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pl-PL" sz="2200" b="1" cap="all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ZAMKNIJ DRZWI ZAKAŻENIOM SZPITALNYM” </a:t>
            </a:r>
            <a:endParaRPr lang="pl-PL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6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zynfekcja\MATERIALY REKLAMOWE\Projekty\Paseczki_z logo MEDILAB\medilab_paseczek_praw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62" y="6281187"/>
            <a:ext cx="9144000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cap="all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pl-PL" sz="2200" b="1" cap="all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ZAMKNIJ DRZWI ZAKAŻENIOM SZPITALNYM” </a:t>
            </a:r>
            <a:endParaRPr lang="pl-PL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186875"/>
              </p:ext>
            </p:extLst>
          </p:nvPr>
        </p:nvGraphicFramePr>
        <p:xfrm>
          <a:off x="1312038" y="1623891"/>
          <a:ext cx="648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164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zynfekcja\MATERIALY REKLAMOWE\Projekty\Paseczki_z logo MEDILAB\medilab_paseczek_praw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1187"/>
            <a:ext cx="9144000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cap="all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pl-PL" sz="2200" b="1" cap="all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ZAMKNIJ DRZWI ZAKAŻENIOM SZPITALNYM” </a:t>
            </a:r>
            <a:endParaRPr lang="pl-PL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57200" y="105273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pl-PL" sz="22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WYNIKI PRZEDSTAWIAJĄCE NOSZENIE ZEGARKÓW PODCZAS WYKONYWANEJ DEZYNFEKCJI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zynfekcja\MATERIALY REKLAMOWE\Projekty\Paseczki_z logo MEDILAB\medilab_paseczek_praw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1187"/>
            <a:ext cx="9144000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cap="all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pl-PL" sz="2200" b="1" cap="all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ZAMKNIJ DRZWI ZAKAŻENIOM SZPITALNYM” </a:t>
            </a:r>
            <a:endParaRPr lang="pl-PL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325509"/>
              </p:ext>
            </p:extLst>
          </p:nvPr>
        </p:nvGraphicFramePr>
        <p:xfrm>
          <a:off x="1403648" y="1556792"/>
          <a:ext cx="648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015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2368</TotalTime>
  <Words>440</Words>
  <Application>Microsoft Office PowerPoint</Application>
  <PresentationFormat>Pokaz na ekranie (4:3)</PresentationFormat>
  <Paragraphs>102</Paragraphs>
  <Slides>23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9" baseType="lpstr">
      <vt:lpstr>Arial</vt:lpstr>
      <vt:lpstr>Calibri</vt:lpstr>
      <vt:lpstr>Verdana</vt:lpstr>
      <vt:lpstr>Wingdings</vt:lpstr>
      <vt:lpstr>Motyw pakietu Office</vt:lpstr>
      <vt:lpstr>Fotografia Photo Editor</vt:lpstr>
      <vt:lpstr>„ZAMKNIJ DRZWI ZAKAŻENIOM SZPITALNYM-RAPORT Z OBSERWACJI PROCEDUR HIGIENY RĄK  W POLSKICH PLACÓWKACH MEDYCZNYCH.”</vt:lpstr>
      <vt:lpstr>„ZAMKNIJ DRZWI ZAKAŻENIOM SZPITALNYM”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HIGIENA RĄK I SKÓRY</dc:title>
  <dc:creator>Michał</dc:creator>
  <cp:lastModifiedBy>Ewa Pogorzelska</cp:lastModifiedBy>
  <cp:revision>182</cp:revision>
  <dcterms:created xsi:type="dcterms:W3CDTF">2014-04-05T10:20:42Z</dcterms:created>
  <dcterms:modified xsi:type="dcterms:W3CDTF">2016-04-04T08:33:42Z</dcterms:modified>
</cp:coreProperties>
</file>