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1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69" r:id="rId4"/>
    <p:sldId id="289" r:id="rId5"/>
    <p:sldId id="310" r:id="rId6"/>
    <p:sldId id="309" r:id="rId7"/>
    <p:sldId id="273" r:id="rId8"/>
    <p:sldId id="274" r:id="rId9"/>
    <p:sldId id="275" r:id="rId10"/>
    <p:sldId id="276" r:id="rId11"/>
    <p:sldId id="287" r:id="rId12"/>
    <p:sldId id="281" r:id="rId13"/>
    <p:sldId id="277" r:id="rId14"/>
    <p:sldId id="278" r:id="rId15"/>
    <p:sldId id="279" r:id="rId16"/>
    <p:sldId id="282" r:id="rId17"/>
    <p:sldId id="283" r:id="rId18"/>
    <p:sldId id="284" r:id="rId19"/>
    <p:sldId id="285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312" r:id="rId2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eszumska\Desktop\DANE_z_LAPTOPA\eszumska\IMPREZY%20ORGANIZOWANE%20PRZEZ%20MEDILAB\AKCJA%20RZ\Wyniki%20akcji%20RZ_3.04_ESZ%20(2)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szumska\Desktop\DANE_z_LAPTOPA\eszumska\IMPREZY%20ORGANIZOWANE%20PRZEZ%20MEDILAB\AKCJA%20RZ\Wyniki%20akcji%20RZ_3.04_ESZ%20(2)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eszumska\Desktop\DANE_z_LAPTOPA\eszumska\IMPREZY%20ORGANIZOWANE%20PRZEZ%20MEDILAB\AKCJA%20RZ\Wyniki%20akcji%20RZ_3.04_ESZ%20(2)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szumska\Desktop\DANE_z_LAPTOPA\eszumska\IMPREZY%20ORGANIZOWANE%20PRZEZ%20MEDILAB\AKCJA%20RZ\Wyniki%20akcji%20RZ_3.04_ESZ%20(2)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eszumska\Desktop\DANE_z_LAPTOPA\eszumska\IMPREZY%20ORGANIZOWANE%20PRZEZ%20MEDILAB\AKCJA%20RZ\Wyniki%20akcji%20RZ_3.04_ESZ%20(2)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szumska\Desktop\DANE_z_LAPTOPA\eszumska\IMPREZY%20ORGANIZOWANE%20PRZEZ%20MEDILAB\AKCJA%20RZ\Wyniki%20akcji%20RZ_3.04_ESZ%20(2)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C:\Users\eszumska\Desktop\DANE_z_LAPTOPA\eszumska\IMPREZY%20ORGANIZOWANE%20PRZEZ%20MEDILAB\AKCJA%20RZ\Wyniki%20akcji%20RZ_3.04_ESZ%20(2)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C:\Users\eszumska\Desktop\DANE_z_LAPTOPA\eszumska\IMPREZY%20ORGANIZOWANE%20PRZEZ%20MEDILAB\AKCJA%20RZ\Wyniki%20akcji%20RZ_3.04_ESZ%20(2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szumska\Desktop\DANE_z_LAPTOPA\eszumska\IMPREZY%20ORGANIZOWANE%20PRZEZ%20MEDILAB\AKCJA%20RZ\Wyniki%20akcji%20RZ_3.04_ESZ%20(2)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eszumska\Desktop\DANE_z_LAPTOPA\eszumska\IMPREZY%20ORGANIZOWANE%20PRZEZ%20MEDILAB\AKCJA%20RZ\Wyniki%20akcji%20RZ_3.04_ESZ%20(2)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szumska\Desktop\DANE_z_LAPTOPA\eszumska\IMPREZY%20ORGANIZOWANE%20PRZEZ%20MEDILAB\AKCJA%20RZ\Wyniki%20akcji%20RZ_3.04_ESZ%20(2)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eszumska\Desktop\DANE_z_LAPTOPA\eszumska\IMPREZY%20ORGANIZOWANE%20PRZEZ%20MEDILAB\AKCJA%20RZ\Wyniki%20akcji%20RZ_3.04_ESZ%20(2)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szumska\Desktop\DANE_z_LAPTOPA\eszumska\IMPREZY%20ORGANIZOWANE%20PRZEZ%20MEDILAB\AKCJA%20RZ\Wyniki%20akcji%20RZ_3.04_ESZ%20(2)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eszumska\Desktop\DANE_z_LAPTOPA\eszumska\IMPREZY%20ORGANIZOWANE%20PRZEZ%20MEDILAB\AKCJA%20RZ\Wyniki%20akcji%20RZ_3.04_ESZ%20(2)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szumska\Desktop\DANE_z_LAPTOPA\eszumska\IMPREZY%20ORGANIZOWANE%20PRZEZ%20MEDILAB\AKCJA%20RZ\Wyniki%20akcji%20RZ_3.04_ESZ%20(2)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eszumska\Desktop\DANE_z_LAPTOPA\eszumska\IMPREZY%20ORGANIZOWANE%20PRZEZ%20MEDILAB\AKCJA%20RZ\Wyniki%20akcji%20RZ_3.04_ESZ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800" baseline="0" dirty="0"/>
              <a:t>Procentowe zestawienie personelu posiadającego pomalowane, sztuczne paznokcie itp. </a:t>
            </a:r>
            <a:r>
              <a:rPr lang="pl-PL" sz="1800" u="none" baseline="0" dirty="0"/>
              <a:t>wg oddziałów</a:t>
            </a:r>
          </a:p>
          <a:p>
            <a:pPr>
              <a:defRPr/>
            </a:pPr>
            <a:endParaRPr lang="pl-PL" sz="1800" dirty="0"/>
          </a:p>
        </c:rich>
      </c:tx>
      <c:layout>
        <c:manualLayout>
          <c:xMode val="edge"/>
          <c:yMode val="edge"/>
          <c:x val="0.15591263977065012"/>
          <c:y val="3.54213371786928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2.2155085599194362E-2"/>
          <c:y val="0.30371343478438245"/>
          <c:w val="0.95568982880161124"/>
          <c:h val="0.452368596412495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'pomalowane paznokcie wg oddział'!$A$1:$A$9</c:f>
              <c:strCache>
                <c:ptCount val="9"/>
                <c:pt idx="0">
                  <c:v>BO</c:v>
                </c:pt>
                <c:pt idx="1">
                  <c:v>OIT</c:v>
                </c:pt>
                <c:pt idx="2">
                  <c:v>OIOM</c:v>
                </c:pt>
                <c:pt idx="3">
                  <c:v>Chirurgiczny</c:v>
                </c:pt>
                <c:pt idx="4">
                  <c:v>Ginekologiczny</c:v>
                </c:pt>
                <c:pt idx="5">
                  <c:v>Neonatologiczny</c:v>
                </c:pt>
                <c:pt idx="6">
                  <c:v>Rehabilitacyjny</c:v>
                </c:pt>
                <c:pt idx="7">
                  <c:v>Wewnętrzny</c:v>
                </c:pt>
                <c:pt idx="8">
                  <c:v>Ortopedyczny</c:v>
                </c:pt>
              </c:strCache>
            </c:strRef>
          </c:cat>
          <c:val>
            <c:numRef>
              <c:f>'pomalowane paznokcie wg oddział'!$B$1:$B$9</c:f>
              <c:numCache>
                <c:formatCode>0.0%</c:formatCode>
                <c:ptCount val="9"/>
                <c:pt idx="0">
                  <c:v>7.1999999999999995E-2</c:v>
                </c:pt>
                <c:pt idx="1">
                  <c:v>0.23300000000000001</c:v>
                </c:pt>
                <c:pt idx="2">
                  <c:v>7.8E-2</c:v>
                </c:pt>
                <c:pt idx="3">
                  <c:v>8.3000000000000004E-2</c:v>
                </c:pt>
                <c:pt idx="4">
                  <c:v>0.15</c:v>
                </c:pt>
                <c:pt idx="5">
                  <c:v>6.9000000000000006E-2</c:v>
                </c:pt>
                <c:pt idx="6">
                  <c:v>0.26800000000000002</c:v>
                </c:pt>
                <c:pt idx="7">
                  <c:v>0.16700000000000001</c:v>
                </c:pt>
                <c:pt idx="8">
                  <c:v>0.20699999999999999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631968496"/>
        <c:axId val="-631971216"/>
      </c:barChart>
      <c:catAx>
        <c:axId val="-63196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631971216"/>
        <c:crosses val="autoZero"/>
        <c:auto val="1"/>
        <c:lblAlgn val="ctr"/>
        <c:lblOffset val="100"/>
        <c:noMultiLvlLbl val="0"/>
      </c:catAx>
      <c:valAx>
        <c:axId val="-63197121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631968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aseline="0"/>
              <a:t>Procentowe zestawienie personelu noszącego bransoletki wg grupy zawodowej</a:t>
            </a:r>
          </a:p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rich>
      </c:tx>
      <c:layout>
        <c:manualLayout>
          <c:xMode val="edge"/>
          <c:yMode val="edge"/>
          <c:x val="0.10237897501825247"/>
          <c:y val="1.727016682935828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'bransoletki wg gr.zaw.'!$A$1:$A$3</c:f>
              <c:strCache>
                <c:ptCount val="3"/>
                <c:pt idx="0">
                  <c:v>Leka-rki/-rze</c:v>
                </c:pt>
                <c:pt idx="1">
                  <c:v>Pielęgnia-rki/-rze</c:v>
                </c:pt>
                <c:pt idx="2">
                  <c:v>Inne</c:v>
                </c:pt>
              </c:strCache>
            </c:strRef>
          </c:cat>
          <c:val>
            <c:numRef>
              <c:f>'bransoletki wg gr.zaw.'!$B$1:$B$3</c:f>
              <c:numCache>
                <c:formatCode>0.0%</c:formatCode>
                <c:ptCount val="3"/>
                <c:pt idx="0">
                  <c:v>9.6000000000000002E-2</c:v>
                </c:pt>
                <c:pt idx="1">
                  <c:v>6.5000000000000002E-2</c:v>
                </c:pt>
                <c:pt idx="2">
                  <c:v>0.18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938580672"/>
        <c:axId val="-938582304"/>
      </c:barChart>
      <c:catAx>
        <c:axId val="-93858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938582304"/>
        <c:crosses val="autoZero"/>
        <c:auto val="1"/>
        <c:lblAlgn val="ctr"/>
        <c:lblOffset val="100"/>
        <c:noMultiLvlLbl val="0"/>
      </c:catAx>
      <c:valAx>
        <c:axId val="-93858230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938580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aseline="0"/>
              <a:t>Procentowe zestawienie personelu noszącego pierścionki (w tym obrączki) wg oddziałów</a:t>
            </a:r>
          </a:p>
          <a:p>
            <a:pPr>
              <a:defRPr/>
            </a:pPr>
            <a:endParaRPr lang="pl-PL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'pierścionki wg oddziałów'!$A$1:$A$9</c:f>
              <c:strCache>
                <c:ptCount val="9"/>
                <c:pt idx="0">
                  <c:v>BO</c:v>
                </c:pt>
                <c:pt idx="1">
                  <c:v>OIT</c:v>
                </c:pt>
                <c:pt idx="2">
                  <c:v>OIOM</c:v>
                </c:pt>
                <c:pt idx="3">
                  <c:v>Chirurgiczny</c:v>
                </c:pt>
                <c:pt idx="4">
                  <c:v>Ginekologiczny</c:v>
                </c:pt>
                <c:pt idx="5">
                  <c:v>Neonatologiczny</c:v>
                </c:pt>
                <c:pt idx="6">
                  <c:v>Rehabilitacyjny</c:v>
                </c:pt>
                <c:pt idx="7">
                  <c:v>Wewnętrzny</c:v>
                </c:pt>
                <c:pt idx="8">
                  <c:v>Ortopedyczny</c:v>
                </c:pt>
              </c:strCache>
            </c:strRef>
          </c:cat>
          <c:val>
            <c:numRef>
              <c:f>'pierścionki wg oddziałów'!$B$1:$B$9</c:f>
              <c:numCache>
                <c:formatCode>0.0%</c:formatCode>
                <c:ptCount val="9"/>
                <c:pt idx="0">
                  <c:v>6.4000000000000001E-2</c:v>
                </c:pt>
                <c:pt idx="1">
                  <c:v>0.27900000000000003</c:v>
                </c:pt>
                <c:pt idx="2">
                  <c:v>3.9E-2</c:v>
                </c:pt>
                <c:pt idx="3">
                  <c:v>0.23599999999999999</c:v>
                </c:pt>
                <c:pt idx="4">
                  <c:v>0.316</c:v>
                </c:pt>
                <c:pt idx="5">
                  <c:v>0.24099999999999999</c:v>
                </c:pt>
                <c:pt idx="6">
                  <c:v>0.46300000000000002</c:v>
                </c:pt>
                <c:pt idx="7">
                  <c:v>0.5</c:v>
                </c:pt>
                <c:pt idx="8">
                  <c:v>0.13800000000000001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938575232"/>
        <c:axId val="-938571968"/>
      </c:barChart>
      <c:catAx>
        <c:axId val="-93857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938571968"/>
        <c:crosses val="autoZero"/>
        <c:auto val="1"/>
        <c:lblAlgn val="ctr"/>
        <c:lblOffset val="100"/>
        <c:noMultiLvlLbl val="0"/>
      </c:catAx>
      <c:valAx>
        <c:axId val="-9385719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938575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aseline="0"/>
              <a:t>Procentowe zestawienie personelu noszącego pierścionki (w tym obrączki) wg grupy zawodowej</a:t>
            </a:r>
          </a:p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'pierścionki wg gr.zaw.'!$A$1:$A$3</c:f>
              <c:strCache>
                <c:ptCount val="3"/>
                <c:pt idx="0">
                  <c:v>Leka-rki/-rze</c:v>
                </c:pt>
                <c:pt idx="1">
                  <c:v>Pielegnia-rki/-rze</c:v>
                </c:pt>
                <c:pt idx="2">
                  <c:v>Inne</c:v>
                </c:pt>
              </c:strCache>
            </c:strRef>
          </c:cat>
          <c:val>
            <c:numRef>
              <c:f>'pierścionki wg gr.zaw.'!$B$1:$B$3</c:f>
              <c:numCache>
                <c:formatCode>0.0%</c:formatCode>
                <c:ptCount val="3"/>
                <c:pt idx="0">
                  <c:v>0.251</c:v>
                </c:pt>
                <c:pt idx="1">
                  <c:v>0.26800000000000002</c:v>
                </c:pt>
                <c:pt idx="2">
                  <c:v>0.41799999999999998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533461952"/>
        <c:axId val="-533441824"/>
      </c:barChart>
      <c:catAx>
        <c:axId val="-533461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533441824"/>
        <c:crosses val="autoZero"/>
        <c:auto val="1"/>
        <c:lblAlgn val="ctr"/>
        <c:lblOffset val="100"/>
        <c:noMultiLvlLbl val="0"/>
      </c:catAx>
      <c:valAx>
        <c:axId val="-53344182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533461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aseline="0" dirty="0"/>
              <a:t>Procentowe zestawienie personelu noszącego odzież ochronną z krótkim </a:t>
            </a:r>
            <a:r>
              <a:rPr lang="pl-PL" baseline="0" dirty="0" smtClean="0"/>
              <a:t>rękawem </a:t>
            </a:r>
            <a:r>
              <a:rPr lang="pl-PL" baseline="0" dirty="0"/>
              <a:t>wg oddziałów</a:t>
            </a:r>
            <a:endParaRPr lang="pl-PL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'krótki rękaw wg oddziałów'!$A$1:$A$9</c:f>
              <c:strCache>
                <c:ptCount val="9"/>
                <c:pt idx="0">
                  <c:v>BO</c:v>
                </c:pt>
                <c:pt idx="1">
                  <c:v>OIT</c:v>
                </c:pt>
                <c:pt idx="2">
                  <c:v>OIOM</c:v>
                </c:pt>
                <c:pt idx="3">
                  <c:v>Chirurgiczny</c:v>
                </c:pt>
                <c:pt idx="4">
                  <c:v>Ginekologiczny</c:v>
                </c:pt>
                <c:pt idx="5">
                  <c:v>Neonatologiczny</c:v>
                </c:pt>
                <c:pt idx="6">
                  <c:v>Rehabilitacyjny</c:v>
                </c:pt>
                <c:pt idx="7">
                  <c:v>Wewnętrzny</c:v>
                </c:pt>
                <c:pt idx="8">
                  <c:v>Ortopedyczny</c:v>
                </c:pt>
              </c:strCache>
            </c:strRef>
          </c:cat>
          <c:val>
            <c:numRef>
              <c:f>'krótki rękaw wg oddziałów'!$B$1:$B$9</c:f>
              <c:numCache>
                <c:formatCode>0.0%</c:formatCode>
                <c:ptCount val="9"/>
                <c:pt idx="0">
                  <c:v>0.86399999999999999</c:v>
                </c:pt>
                <c:pt idx="1">
                  <c:v>0.90700000000000003</c:v>
                </c:pt>
                <c:pt idx="2">
                  <c:v>0.90200000000000002</c:v>
                </c:pt>
                <c:pt idx="3">
                  <c:v>0.86099999999999999</c:v>
                </c:pt>
                <c:pt idx="4">
                  <c:v>0.73299999999999998</c:v>
                </c:pt>
                <c:pt idx="5">
                  <c:v>0.93100000000000005</c:v>
                </c:pt>
                <c:pt idx="6">
                  <c:v>0.82899999999999996</c:v>
                </c:pt>
                <c:pt idx="7">
                  <c:v>0.69399999999999995</c:v>
                </c:pt>
                <c:pt idx="8">
                  <c:v>0.82799999999999996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533443456"/>
        <c:axId val="-533448896"/>
      </c:barChart>
      <c:catAx>
        <c:axId val="-53344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533448896"/>
        <c:crosses val="autoZero"/>
        <c:auto val="1"/>
        <c:lblAlgn val="ctr"/>
        <c:lblOffset val="100"/>
        <c:noMultiLvlLbl val="0"/>
      </c:catAx>
      <c:valAx>
        <c:axId val="-53344889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533443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aseline="0" dirty="0" smtClean="0"/>
              <a:t>Procentowe zestawienie </a:t>
            </a:r>
            <a:r>
              <a:rPr lang="pl-PL" baseline="0" dirty="0"/>
              <a:t>personelu noszącego odzież ochronną z krótkim rękawem </a:t>
            </a:r>
            <a:r>
              <a:rPr lang="pl-PL" baseline="0" dirty="0" smtClean="0"/>
              <a:t>wg </a:t>
            </a:r>
            <a:r>
              <a:rPr lang="pl-PL" baseline="0" dirty="0"/>
              <a:t>grupy zawodowej</a:t>
            </a:r>
          </a:p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'krótkie rękawy wg gr.zaw.'!$A$1:$A$3</c:f>
              <c:strCache>
                <c:ptCount val="3"/>
                <c:pt idx="0">
                  <c:v>Leka-rki/-rze</c:v>
                </c:pt>
                <c:pt idx="1">
                  <c:v>Pielęgnia-rki/-rze</c:v>
                </c:pt>
                <c:pt idx="2">
                  <c:v>Inne</c:v>
                </c:pt>
              </c:strCache>
            </c:strRef>
          </c:cat>
          <c:val>
            <c:numRef>
              <c:f>'krótkie rękawy wg gr.zaw.'!$B$1:$B$3</c:f>
              <c:numCache>
                <c:formatCode>0.0%</c:formatCode>
                <c:ptCount val="3"/>
                <c:pt idx="0">
                  <c:v>0.71299999999999997</c:v>
                </c:pt>
                <c:pt idx="1">
                  <c:v>0.86399999999999999</c:v>
                </c:pt>
                <c:pt idx="2">
                  <c:v>0.58699999999999997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703299216"/>
        <c:axId val="-703297584"/>
      </c:barChart>
      <c:catAx>
        <c:axId val="-70329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703297584"/>
        <c:crosses val="autoZero"/>
        <c:auto val="1"/>
        <c:lblAlgn val="ctr"/>
        <c:lblOffset val="100"/>
        <c:noMultiLvlLbl val="0"/>
      </c:catAx>
      <c:valAx>
        <c:axId val="-70329758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703299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Procentowe zestawienie wykonania prawidłowej</a:t>
            </a:r>
            <a:r>
              <a:rPr lang="pl-PL" baseline="0"/>
              <a:t> dezynfekcji wg płci </a:t>
            </a:r>
            <a:endParaRPr lang="pl-PL"/>
          </a:p>
        </c:rich>
      </c:tx>
      <c:layout>
        <c:manualLayout>
          <c:xMode val="edge"/>
          <c:yMode val="edge"/>
          <c:x val="0.1564928687006807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('prawidłowa procedura wg płci'!$A$37,'prawidłowa procedura wg płci'!$A$39)</c:f>
              <c:strCache>
                <c:ptCount val="2"/>
                <c:pt idx="0">
                  <c:v>Kobiety</c:v>
                </c:pt>
                <c:pt idx="1">
                  <c:v>Mężczyźni</c:v>
                </c:pt>
              </c:strCache>
            </c:strRef>
          </c:cat>
          <c:val>
            <c:numRef>
              <c:f>('prawidłowa procedura wg płci'!$C$37,'prawidłowa procedura wg płci'!$C$39)</c:f>
              <c:numCache>
                <c:formatCode>0.00%</c:formatCode>
                <c:ptCount val="2"/>
                <c:pt idx="0">
                  <c:v>0.63200000000000001</c:v>
                </c:pt>
                <c:pt idx="1">
                  <c:v>0.503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622850800"/>
        <c:axId val="-622853520"/>
      </c:barChart>
      <c:catAx>
        <c:axId val="-62285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622853520"/>
        <c:crosses val="autoZero"/>
        <c:auto val="1"/>
        <c:lblAlgn val="ctr"/>
        <c:lblOffset val="100"/>
        <c:noMultiLvlLbl val="0"/>
      </c:catAx>
      <c:valAx>
        <c:axId val="-62285352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-622850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Procentowe</a:t>
            </a:r>
            <a:r>
              <a:rPr lang="pl-PL" baseline="0"/>
              <a:t> zestawienie wykonania prawidłowej procedury wg grupy zawodowej</a:t>
            </a:r>
            <a:endParaRPr lang="pl-PL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('prawidłowa procedura wg gr.zaw.'!$A$2,'prawidłowa procedura wg gr.zaw.'!$A$4,'prawidłowa procedura wg gr.zaw.'!$A$6)</c:f>
              <c:strCache>
                <c:ptCount val="3"/>
                <c:pt idx="0">
                  <c:v>Leka-rki/-rze</c:v>
                </c:pt>
                <c:pt idx="1">
                  <c:v>Pielęgnia-rki/-rze</c:v>
                </c:pt>
                <c:pt idx="2">
                  <c:v>Inne</c:v>
                </c:pt>
              </c:strCache>
            </c:strRef>
          </c:cat>
          <c:val>
            <c:numRef>
              <c:f>('prawidłowa procedura wg gr.zaw.'!$C$2,'prawidłowa procedura wg gr.zaw.'!$C$4,'prawidłowa procedura wg gr.zaw.'!$C$6)</c:f>
              <c:numCache>
                <c:formatCode>0.00%</c:formatCode>
                <c:ptCount val="3"/>
                <c:pt idx="0">
                  <c:v>0.52700000000000002</c:v>
                </c:pt>
                <c:pt idx="1">
                  <c:v>0.71499999999999997</c:v>
                </c:pt>
                <c:pt idx="2">
                  <c:v>0.59299999999999997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590010192"/>
        <c:axId val="-589998224"/>
      </c:barChart>
      <c:catAx>
        <c:axId val="-59001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589998224"/>
        <c:crosses val="autoZero"/>
        <c:auto val="1"/>
        <c:lblAlgn val="ctr"/>
        <c:lblOffset val="100"/>
        <c:noMultiLvlLbl val="0"/>
      </c:catAx>
      <c:valAx>
        <c:axId val="-58999822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-590010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aseline="0" dirty="0"/>
              <a:t>Procentowe zestawienie personelu posiadającego pomalowane, sztuczne itp. paznokcie </a:t>
            </a:r>
            <a:endParaRPr lang="pl-PL" baseline="0" dirty="0" smtClean="0"/>
          </a:p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aseline="0" dirty="0" smtClean="0"/>
              <a:t>wg grupy zawodowej</a:t>
            </a:r>
            <a:endParaRPr lang="pl-PL" baseline="0" dirty="0"/>
          </a:p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'pomalowane paznokcie wg gr.zaw.'!$A$1:$A$3</c:f>
              <c:strCache>
                <c:ptCount val="3"/>
                <c:pt idx="0">
                  <c:v>Leka-rki/-rze</c:v>
                </c:pt>
                <c:pt idx="1">
                  <c:v>Pielęgnia-rki/-rze</c:v>
                </c:pt>
                <c:pt idx="2">
                  <c:v>Inne</c:v>
                </c:pt>
              </c:strCache>
            </c:strRef>
          </c:cat>
          <c:val>
            <c:numRef>
              <c:f>'pomalowane paznokcie wg gr.zaw.'!$B$1:$B$3</c:f>
              <c:numCache>
                <c:formatCode>0.0%</c:formatCode>
                <c:ptCount val="3"/>
                <c:pt idx="0">
                  <c:v>0.15</c:v>
                </c:pt>
                <c:pt idx="1">
                  <c:v>0.16</c:v>
                </c:pt>
                <c:pt idx="2">
                  <c:v>0.254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631969040"/>
        <c:axId val="-631978832"/>
      </c:barChart>
      <c:catAx>
        <c:axId val="-631969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631978832"/>
        <c:crosses val="autoZero"/>
        <c:auto val="1"/>
        <c:lblAlgn val="ctr"/>
        <c:lblOffset val="100"/>
        <c:noMultiLvlLbl val="0"/>
      </c:catAx>
      <c:valAx>
        <c:axId val="-63197883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631969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aseline="0"/>
              <a:t>Procentowe zestawienie personelu posiadającego krótkie paznokcie (do 0,5cm) wg oddziałów</a:t>
            </a:r>
          </a:p>
          <a:p>
            <a:pPr>
              <a:defRPr/>
            </a:pPr>
            <a:endParaRPr lang="pl-PL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'krótkie paznokcie wg oddział'!$A$1:$A$9</c:f>
              <c:strCache>
                <c:ptCount val="9"/>
                <c:pt idx="0">
                  <c:v>BO</c:v>
                </c:pt>
                <c:pt idx="1">
                  <c:v>OIT</c:v>
                </c:pt>
                <c:pt idx="2">
                  <c:v>OIOM</c:v>
                </c:pt>
                <c:pt idx="3">
                  <c:v>Chirurgiczny</c:v>
                </c:pt>
                <c:pt idx="4">
                  <c:v>Ginekologiczny</c:v>
                </c:pt>
                <c:pt idx="5">
                  <c:v>Neonatologiczny</c:v>
                </c:pt>
                <c:pt idx="6">
                  <c:v>Rehabilitacyjny</c:v>
                </c:pt>
                <c:pt idx="7">
                  <c:v>Wewnętrzny</c:v>
                </c:pt>
                <c:pt idx="8">
                  <c:v>Ortopedyczny</c:v>
                </c:pt>
              </c:strCache>
            </c:strRef>
          </c:cat>
          <c:val>
            <c:numRef>
              <c:f>'krótkie paznokcie wg oddział'!$B$1:$B$9</c:f>
              <c:numCache>
                <c:formatCode>0.0%</c:formatCode>
                <c:ptCount val="9"/>
                <c:pt idx="0">
                  <c:v>0.96799999999999997</c:v>
                </c:pt>
                <c:pt idx="1">
                  <c:v>0.94099999999999995</c:v>
                </c:pt>
                <c:pt idx="2">
                  <c:v>0.97699999999999998</c:v>
                </c:pt>
                <c:pt idx="3">
                  <c:v>1</c:v>
                </c:pt>
                <c:pt idx="4">
                  <c:v>0.95</c:v>
                </c:pt>
                <c:pt idx="5">
                  <c:v>0.93100000000000005</c:v>
                </c:pt>
                <c:pt idx="6">
                  <c:v>0.92700000000000005</c:v>
                </c:pt>
                <c:pt idx="7">
                  <c:v>0.80500000000000005</c:v>
                </c:pt>
                <c:pt idx="8">
                  <c:v>0.89600000000000002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631976656"/>
        <c:axId val="-631977200"/>
      </c:barChart>
      <c:catAx>
        <c:axId val="-63197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631977200"/>
        <c:crosses val="autoZero"/>
        <c:auto val="1"/>
        <c:lblAlgn val="ctr"/>
        <c:lblOffset val="100"/>
        <c:noMultiLvlLbl val="0"/>
      </c:catAx>
      <c:valAx>
        <c:axId val="-63197720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631976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aseline="0" dirty="0"/>
              <a:t>Procentowe zestawienie personelu posiadającego krótkie </a:t>
            </a:r>
            <a:r>
              <a:rPr lang="pl-PL" baseline="0" dirty="0" smtClean="0"/>
              <a:t>paznokcie (do 0,5cm) </a:t>
            </a:r>
            <a:r>
              <a:rPr lang="pl-PL" baseline="0" dirty="0"/>
              <a:t>wg grupy zawodowej</a:t>
            </a:r>
          </a:p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'krótkie paznokcie wg gr.zaw.'!$A$1:$A$3</c:f>
              <c:strCache>
                <c:ptCount val="3"/>
                <c:pt idx="0">
                  <c:v>Leka -rki/-rze</c:v>
                </c:pt>
                <c:pt idx="1">
                  <c:v>Pielęgnia -rki/-rze</c:v>
                </c:pt>
                <c:pt idx="2">
                  <c:v>Inne</c:v>
                </c:pt>
              </c:strCache>
            </c:strRef>
          </c:cat>
          <c:val>
            <c:numRef>
              <c:f>'krótkie paznokcie wg gr.zaw.'!$B$1:$B$3</c:f>
              <c:numCache>
                <c:formatCode>0.0%</c:formatCode>
                <c:ptCount val="3"/>
                <c:pt idx="0">
                  <c:v>0.92800000000000005</c:v>
                </c:pt>
                <c:pt idx="1">
                  <c:v>0.91800000000000004</c:v>
                </c:pt>
                <c:pt idx="2">
                  <c:v>0.91500000000000004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631978288"/>
        <c:axId val="-631975024"/>
      </c:barChart>
      <c:catAx>
        <c:axId val="-63197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631975024"/>
        <c:crosses val="autoZero"/>
        <c:auto val="1"/>
        <c:lblAlgn val="ctr"/>
        <c:lblOffset val="100"/>
        <c:noMultiLvlLbl val="0"/>
      </c:catAx>
      <c:valAx>
        <c:axId val="-63197502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631978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Procentowe </a:t>
            </a:r>
            <a:r>
              <a:rPr lang="pl-PL" dirty="0"/>
              <a:t>zestawienie personelu posiadającego skórę rąk w prawidłowej kondycji</a:t>
            </a:r>
          </a:p>
          <a:p>
            <a:pPr>
              <a:defRPr/>
            </a:pPr>
            <a:endParaRPr lang="pl-PL" dirty="0"/>
          </a:p>
        </c:rich>
      </c:tx>
      <c:layout>
        <c:manualLayout>
          <c:xMode val="edge"/>
          <c:yMode val="edge"/>
          <c:x val="0.14107174823904833"/>
          <c:y val="5.16744349021863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'dobra kondycja wg oddziałów'!$A$1:$A$9</c:f>
              <c:strCache>
                <c:ptCount val="9"/>
                <c:pt idx="0">
                  <c:v>BO</c:v>
                </c:pt>
                <c:pt idx="1">
                  <c:v>OIT</c:v>
                </c:pt>
                <c:pt idx="2">
                  <c:v>OIOM</c:v>
                </c:pt>
                <c:pt idx="3">
                  <c:v>Chirurgiczny</c:v>
                </c:pt>
                <c:pt idx="4">
                  <c:v>Ginekologiczny</c:v>
                </c:pt>
                <c:pt idx="5">
                  <c:v>Neonatologiczny</c:v>
                </c:pt>
                <c:pt idx="6">
                  <c:v>Rehabilitacyjny</c:v>
                </c:pt>
                <c:pt idx="7">
                  <c:v>Wewnętrzny</c:v>
                </c:pt>
                <c:pt idx="8">
                  <c:v>Ortopedyczny</c:v>
                </c:pt>
              </c:strCache>
            </c:strRef>
          </c:cat>
          <c:val>
            <c:numRef>
              <c:f>'dobra kondycja wg oddziałów'!$B$1:$B$9</c:f>
              <c:numCache>
                <c:formatCode>0.0%</c:formatCode>
                <c:ptCount val="9"/>
                <c:pt idx="0">
                  <c:v>0.77600000000000002</c:v>
                </c:pt>
                <c:pt idx="1">
                  <c:v>0.74399999999999999</c:v>
                </c:pt>
                <c:pt idx="2">
                  <c:v>0.82399999999999995</c:v>
                </c:pt>
                <c:pt idx="3">
                  <c:v>0.73599999999999999</c:v>
                </c:pt>
                <c:pt idx="4">
                  <c:v>0.93300000000000005</c:v>
                </c:pt>
                <c:pt idx="5">
                  <c:v>0.89700000000000002</c:v>
                </c:pt>
                <c:pt idx="6">
                  <c:v>0.97599999999999998</c:v>
                </c:pt>
                <c:pt idx="7">
                  <c:v>0.86099999999999999</c:v>
                </c:pt>
                <c:pt idx="8">
                  <c:v>0.96599999999999997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749651600"/>
        <c:axId val="-749641808"/>
      </c:barChart>
      <c:catAx>
        <c:axId val="-74965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749641808"/>
        <c:crosses val="autoZero"/>
        <c:auto val="1"/>
        <c:lblAlgn val="ctr"/>
        <c:lblOffset val="100"/>
        <c:noMultiLvlLbl val="0"/>
      </c:catAx>
      <c:valAx>
        <c:axId val="-74964180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74965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aseline="0"/>
              <a:t>Procentowe zestawienie personelu posiadającego </a:t>
            </a:r>
          </a:p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aseline="0"/>
              <a:t> skórę rąk w dobrej kondycji wg grupy zawodowej</a:t>
            </a:r>
          </a:p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'dobra kondycja wg gr.zaw.'!$A$1:$A$3</c:f>
              <c:strCache>
                <c:ptCount val="3"/>
                <c:pt idx="0">
                  <c:v>Leka-rki/-rze</c:v>
                </c:pt>
                <c:pt idx="1">
                  <c:v>Pielęgnia-rki/-rze</c:v>
                </c:pt>
                <c:pt idx="2">
                  <c:v>Inne</c:v>
                </c:pt>
              </c:strCache>
            </c:strRef>
          </c:cat>
          <c:val>
            <c:numRef>
              <c:f>'dobra kondycja wg gr.zaw.'!$B$1:$B$3</c:f>
              <c:numCache>
                <c:formatCode>0.0%</c:formatCode>
                <c:ptCount val="3"/>
                <c:pt idx="0">
                  <c:v>0.82</c:v>
                </c:pt>
                <c:pt idx="1">
                  <c:v>0.84699999999999998</c:v>
                </c:pt>
                <c:pt idx="2">
                  <c:v>0.81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749647792"/>
        <c:axId val="-749640176"/>
      </c:barChart>
      <c:catAx>
        <c:axId val="-74964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749640176"/>
        <c:crosses val="autoZero"/>
        <c:auto val="1"/>
        <c:lblAlgn val="ctr"/>
        <c:lblOffset val="100"/>
        <c:noMultiLvlLbl val="0"/>
      </c:catAx>
      <c:valAx>
        <c:axId val="-7496401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749647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aseline="0" dirty="0"/>
              <a:t>Procentowe zestawienie personelu noszącego zegarki </a:t>
            </a:r>
            <a:endParaRPr lang="pl-PL" baseline="0" dirty="0" smtClean="0"/>
          </a:p>
          <a:p>
            <a:pPr>
              <a:defRPr/>
            </a:pPr>
            <a:r>
              <a:rPr lang="pl-PL" baseline="0" dirty="0" smtClean="0"/>
              <a:t>wg </a:t>
            </a:r>
            <a:r>
              <a:rPr lang="pl-PL" baseline="0" dirty="0"/>
              <a:t>oddziałów</a:t>
            </a:r>
            <a:endParaRPr lang="pl-PL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'zegarki wg oddziałów'!$A$1:$A$9</c:f>
              <c:strCache>
                <c:ptCount val="9"/>
                <c:pt idx="0">
                  <c:v>BO</c:v>
                </c:pt>
                <c:pt idx="1">
                  <c:v>OIT</c:v>
                </c:pt>
                <c:pt idx="2">
                  <c:v>OIOM</c:v>
                </c:pt>
                <c:pt idx="3">
                  <c:v>Chirurgiczny</c:v>
                </c:pt>
                <c:pt idx="4">
                  <c:v>Ginekologiczny</c:v>
                </c:pt>
                <c:pt idx="5">
                  <c:v>Neonatologiczny</c:v>
                </c:pt>
                <c:pt idx="6">
                  <c:v>Rehabilitacyjny</c:v>
                </c:pt>
                <c:pt idx="7">
                  <c:v>Wewnętrzny</c:v>
                </c:pt>
                <c:pt idx="8">
                  <c:v>Ortopedyczny</c:v>
                </c:pt>
              </c:strCache>
            </c:strRef>
          </c:cat>
          <c:val>
            <c:numRef>
              <c:f>'zegarki wg oddziałów'!$B$1:$B$9</c:f>
              <c:numCache>
                <c:formatCode>0.0%</c:formatCode>
                <c:ptCount val="9"/>
                <c:pt idx="0">
                  <c:v>0.12</c:v>
                </c:pt>
                <c:pt idx="1">
                  <c:v>0.186</c:v>
                </c:pt>
                <c:pt idx="2">
                  <c:v>0.17599999999999999</c:v>
                </c:pt>
                <c:pt idx="3">
                  <c:v>0.38900000000000001</c:v>
                </c:pt>
                <c:pt idx="4">
                  <c:v>0.28299999999999997</c:v>
                </c:pt>
                <c:pt idx="5">
                  <c:v>0.27600000000000002</c:v>
                </c:pt>
                <c:pt idx="6">
                  <c:v>0.51200000000000001</c:v>
                </c:pt>
                <c:pt idx="7">
                  <c:v>0.41599999999999998</c:v>
                </c:pt>
                <c:pt idx="8">
                  <c:v>0.24099999999999999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749646704"/>
        <c:axId val="-749645616"/>
      </c:barChart>
      <c:catAx>
        <c:axId val="-74964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749645616"/>
        <c:crosses val="autoZero"/>
        <c:auto val="1"/>
        <c:lblAlgn val="ctr"/>
        <c:lblOffset val="100"/>
        <c:noMultiLvlLbl val="0"/>
      </c:catAx>
      <c:valAx>
        <c:axId val="-74964561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749646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aseline="0" dirty="0"/>
              <a:t>Procentowe zestawienie personelu noszącego zegarki </a:t>
            </a:r>
            <a:endParaRPr lang="pl-PL" baseline="0" dirty="0" smtClean="0"/>
          </a:p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aseline="0" dirty="0" smtClean="0"/>
              <a:t>wg </a:t>
            </a:r>
            <a:r>
              <a:rPr lang="pl-PL" baseline="0" dirty="0"/>
              <a:t>grupy zawodowej</a:t>
            </a:r>
          </a:p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'zegarki wg gr.zaw.'!$A$1:$A$3</c:f>
              <c:strCache>
                <c:ptCount val="3"/>
                <c:pt idx="0">
                  <c:v>Leka-rki/-rze</c:v>
                </c:pt>
                <c:pt idx="1">
                  <c:v>Pielęgnia-rki/-rze</c:v>
                </c:pt>
                <c:pt idx="2">
                  <c:v>Inne</c:v>
                </c:pt>
              </c:strCache>
            </c:strRef>
          </c:cat>
          <c:val>
            <c:numRef>
              <c:f>'zegarki wg gr.zaw.'!$B$1:$B$3</c:f>
              <c:numCache>
                <c:formatCode>0.0%</c:formatCode>
                <c:ptCount val="3"/>
                <c:pt idx="0">
                  <c:v>0.42499999999999999</c:v>
                </c:pt>
                <c:pt idx="1">
                  <c:v>0.25600000000000001</c:v>
                </c:pt>
                <c:pt idx="2">
                  <c:v>0.42299999999999999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749643984"/>
        <c:axId val="-749643440"/>
      </c:barChart>
      <c:catAx>
        <c:axId val="-74964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749643440"/>
        <c:crosses val="autoZero"/>
        <c:auto val="1"/>
        <c:lblAlgn val="ctr"/>
        <c:lblOffset val="100"/>
        <c:noMultiLvlLbl val="0"/>
      </c:catAx>
      <c:valAx>
        <c:axId val="-74964344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749643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aseline="0"/>
              <a:t>Procentowe zestawienie personelu noszącego bransoletki wg oddziałów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'bransoletki wg oddziałów'!$A$1:$A$9</c:f>
              <c:strCache>
                <c:ptCount val="9"/>
                <c:pt idx="0">
                  <c:v>BO</c:v>
                </c:pt>
                <c:pt idx="1">
                  <c:v>OIT</c:v>
                </c:pt>
                <c:pt idx="2">
                  <c:v>OIOM</c:v>
                </c:pt>
                <c:pt idx="3">
                  <c:v>Chirurgiczny</c:v>
                </c:pt>
                <c:pt idx="4">
                  <c:v>Ginekologiczny</c:v>
                </c:pt>
                <c:pt idx="5">
                  <c:v>Neonatologiczny</c:v>
                </c:pt>
                <c:pt idx="6">
                  <c:v>Rehabilitacyjny</c:v>
                </c:pt>
                <c:pt idx="7">
                  <c:v>Wewnętrzny</c:v>
                </c:pt>
                <c:pt idx="8">
                  <c:v>Ortopedyczny</c:v>
                </c:pt>
              </c:strCache>
            </c:strRef>
          </c:cat>
          <c:val>
            <c:numRef>
              <c:f>'bransoletki wg oddziałów'!$B$1:$B$9</c:f>
              <c:numCache>
                <c:formatCode>0.0%</c:formatCode>
                <c:ptCount val="9"/>
                <c:pt idx="0">
                  <c:v>2.4E-2</c:v>
                </c:pt>
                <c:pt idx="1">
                  <c:v>7.0000000000000007E-2</c:v>
                </c:pt>
                <c:pt idx="2">
                  <c:v>0.02</c:v>
                </c:pt>
                <c:pt idx="3">
                  <c:v>4.2000000000000003E-2</c:v>
                </c:pt>
                <c:pt idx="4">
                  <c:v>0.05</c:v>
                </c:pt>
                <c:pt idx="5">
                  <c:v>0</c:v>
                </c:pt>
                <c:pt idx="6">
                  <c:v>0.14599999999999999</c:v>
                </c:pt>
                <c:pt idx="7">
                  <c:v>0</c:v>
                </c:pt>
                <c:pt idx="8">
                  <c:v>0.10299999999999999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749641264"/>
        <c:axId val="-749640720"/>
      </c:barChart>
      <c:catAx>
        <c:axId val="-74964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749640720"/>
        <c:crosses val="autoZero"/>
        <c:auto val="1"/>
        <c:lblAlgn val="ctr"/>
        <c:lblOffset val="100"/>
        <c:noMultiLvlLbl val="0"/>
      </c:catAx>
      <c:valAx>
        <c:axId val="-74964072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-749641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86DA-B8B6-45B5-9AEA-C1AC49F5077C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B29D-9215-4C16-9F6E-B38F0E834C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86DA-B8B6-45B5-9AEA-C1AC49F5077C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B29D-9215-4C16-9F6E-B38F0E834C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86DA-B8B6-45B5-9AEA-C1AC49F5077C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B29D-9215-4C16-9F6E-B38F0E834C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86DA-B8B6-45B5-9AEA-C1AC49F5077C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B29D-9215-4C16-9F6E-B38F0E834C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86DA-B8B6-45B5-9AEA-C1AC49F5077C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B29D-9215-4C16-9F6E-B38F0E834C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86DA-B8B6-45B5-9AEA-C1AC49F5077C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B29D-9215-4C16-9F6E-B38F0E834C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86DA-B8B6-45B5-9AEA-C1AC49F5077C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B29D-9215-4C16-9F6E-B38F0E834C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86DA-B8B6-45B5-9AEA-C1AC49F5077C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B29D-9215-4C16-9F6E-B38F0E834C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86DA-B8B6-45B5-9AEA-C1AC49F5077C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B29D-9215-4C16-9F6E-B38F0E834C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86DA-B8B6-45B5-9AEA-C1AC49F5077C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B29D-9215-4C16-9F6E-B38F0E834C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86DA-B8B6-45B5-9AEA-C1AC49F5077C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B29D-9215-4C16-9F6E-B38F0E834C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86DA-B8B6-45B5-9AEA-C1AC49F5077C}" type="datetimeFigureOut">
              <a:rPr lang="pl-PL" smtClean="0"/>
              <a:pPr/>
              <a:t>2016-04-04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AB29D-9215-4C16-9F6E-B38F0E834CD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:\Dezynfekcja\MATERIALY REKLAMOWE\Projekty\Paseczki_z logo MEDILAB\medilab_paseczek_praw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1187"/>
            <a:ext cx="9144000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371600" y="4605490"/>
            <a:ext cx="6400800" cy="1752600"/>
          </a:xfrm>
        </p:spPr>
        <p:txBody>
          <a:bodyPr>
            <a:normAutofit/>
          </a:bodyPr>
          <a:lstStyle/>
          <a:p>
            <a:endParaRPr lang="pl-PL" sz="2200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l-PL" sz="18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EDYCJA I</a:t>
            </a:r>
          </a:p>
          <a:p>
            <a:r>
              <a:rPr lang="pl-PL" sz="18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PODSUMOWANIE WYNIKÓW</a:t>
            </a:r>
            <a:endParaRPr lang="pl-PL" sz="20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827584" y="3212367"/>
            <a:ext cx="7772400" cy="1470025"/>
          </a:xfrm>
        </p:spPr>
        <p:txBody>
          <a:bodyPr>
            <a:noAutofit/>
          </a:bodyPr>
          <a:lstStyle/>
          <a:p>
            <a:r>
              <a:rPr lang="pl-PL" sz="22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„ZAMKNIJ DRZWI ZAKAŻENIOM SZPITALNYM-WYNIKI OBSERWACJI PROCEDUR HIGIENY RĄK W POLSKICH PLACÓWKACH MEDYCZNYCH.”</a:t>
            </a:r>
            <a:endParaRPr lang="pl-PL" sz="2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Obraz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7" y="280260"/>
            <a:ext cx="2160239" cy="2813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:\Dezynfekcja\MATERIALY REKLAMOWE\Projekty\Paseczki_z logo MEDILAB\medilab_paseczek_praw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1187"/>
            <a:ext cx="9144000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zawartości 2"/>
          <p:cNvSpPr txBox="1">
            <a:spLocks/>
          </p:cNvSpPr>
          <p:nvPr/>
        </p:nvSpPr>
        <p:spPr>
          <a:xfrm>
            <a:off x="457200" y="105273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r>
              <a:rPr lang="pl-PL" sz="2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WYNIKI PRZEDSTAWIAJĄCE POSIADANIE SKÓRY </a:t>
            </a:r>
          </a:p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r>
              <a:rPr lang="pl-PL" sz="2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 DOBREJ KONDYCJI, M.IN. BEZ WIDOCZNYCH PODRAŻNIEŃ, ZACZERWIENIEŃ, WYSUSZEŃ </a:t>
            </a:r>
          </a:p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r>
              <a:rPr lang="pl-PL" sz="2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ORAZ INNYCH ZMIAN SKÓRNYCH</a:t>
            </a:r>
            <a:endParaRPr lang="pl-PL" sz="22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22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ZAMKNIJ DRZWI ZAKAŻENIOM SZPITALNYM” </a:t>
            </a:r>
            <a:endParaRPr lang="pl-PL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:\Dezynfekcja\MATERIALY REKLAMOWE\Projekty\Paseczki_z logo MEDILAB\medilab_paseczek_praw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1187"/>
            <a:ext cx="9144000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22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ZAMKNIJ DRZWI ZAKAŻENIOM SZPITALNYM” </a:t>
            </a:r>
            <a:endParaRPr lang="pl-PL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3760750"/>
              </p:ext>
            </p:extLst>
          </p:nvPr>
        </p:nvGraphicFramePr>
        <p:xfrm>
          <a:off x="971600" y="1412776"/>
          <a:ext cx="705678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865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:\Dezynfekcja\MATERIALY REKLAMOWE\Projekty\Paseczki_z logo MEDILAB\medilab_paseczek_praw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1187"/>
            <a:ext cx="9144000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22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ZAMKNIJ DRZWI ZAKAŻENIOM SZPITALNYM” </a:t>
            </a:r>
            <a:endParaRPr lang="pl-PL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020071"/>
              </p:ext>
            </p:extLst>
          </p:nvPr>
        </p:nvGraphicFramePr>
        <p:xfrm>
          <a:off x="899592" y="1340768"/>
          <a:ext cx="7416824" cy="4431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:\Dezynfekcja\MATERIALY REKLAMOWE\Projekty\Paseczki_z logo MEDILAB\medilab_paseczek_praw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1187"/>
            <a:ext cx="9144000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ytuł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22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ZAMKNIJ DRZWI ZAKAŻENIOM SZPITALNYM” </a:t>
            </a:r>
            <a:endParaRPr lang="pl-PL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57200" y="105273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r>
              <a:rPr lang="pl-PL" sz="2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WYNIKI PRZEDSTAWIAJĄCE POSIADANIE ZEGARÓW PODCZAS WYKONYWANEJ DEZYNFEKCJI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:\Dezynfekcja\MATERIALY REKLAMOWE\Projekty\Paseczki_z logo MEDILAB\medilab_paseczek_praw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1187"/>
            <a:ext cx="9144000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22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ZAMKNIJ DRZWI ZAKAŻENIOM SZPITALNYM” </a:t>
            </a:r>
            <a:endParaRPr lang="pl-PL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263240"/>
              </p:ext>
            </p:extLst>
          </p:nvPr>
        </p:nvGraphicFramePr>
        <p:xfrm>
          <a:off x="899592" y="1256711"/>
          <a:ext cx="705678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:\Dezynfekcja\MATERIALY REKLAMOWE\Projekty\Paseczki_z logo MEDILAB\medilab_paseczek_praw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1187"/>
            <a:ext cx="9144000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ytuł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22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ZAMKNIJ DRZWI ZAKAŻENIOM SZPITALNYM” </a:t>
            </a:r>
            <a:endParaRPr lang="pl-PL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5067285"/>
              </p:ext>
            </p:extLst>
          </p:nvPr>
        </p:nvGraphicFramePr>
        <p:xfrm>
          <a:off x="1043608" y="1412776"/>
          <a:ext cx="6912767" cy="4484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Dezynfekcja\MATERIALY REKLAMOWE\Projekty\Paseczki_z logo MEDILAB\medilab_paseczek_praw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1187"/>
            <a:ext cx="9144000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22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ZAMKNIJ DRZWI ZAKAŻENIOM SZPITALNYM” </a:t>
            </a:r>
            <a:endParaRPr lang="pl-PL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57200" y="105273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r>
              <a:rPr lang="pl-PL" sz="2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WYNIKI PRZEDSTAWIAJĄCE POSIADANIE BRANSOLETEK PODCZAS WYKONYWANEJ DEZYNFEKCJI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:\Dezynfekcja\MATERIALY REKLAMOWE\Projekty\Paseczki_z logo MEDILAB\medilab_paseczek_praw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1187"/>
            <a:ext cx="9144000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22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ZAMKNIJ DRZWI ZAKAŻENIOM SZPITALNYM” </a:t>
            </a:r>
            <a:endParaRPr lang="pl-PL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7660832"/>
              </p:ext>
            </p:extLst>
          </p:nvPr>
        </p:nvGraphicFramePr>
        <p:xfrm>
          <a:off x="1043608" y="1484784"/>
          <a:ext cx="69847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:\Dezynfekcja\MATERIALY REKLAMOWE\Projekty\Paseczki_z logo MEDILAB\medilab_paseczek_praw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1187"/>
            <a:ext cx="9144000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22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ZAMKNIJ DRZWI ZAKAŻENIOM SZPITALNYM” </a:t>
            </a:r>
            <a:endParaRPr lang="pl-PL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402740"/>
              </p:ext>
            </p:extLst>
          </p:nvPr>
        </p:nvGraphicFramePr>
        <p:xfrm>
          <a:off x="1115616" y="1484784"/>
          <a:ext cx="6912767" cy="4412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Dezynfekcja\MATERIALY REKLAMOWE\Projekty\Paseczki_z logo MEDILAB\medilab_paseczek_praw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1187"/>
            <a:ext cx="9144000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22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ZAMKNIJ DRZWI ZAKAŻENIOM SZPITALNYM” </a:t>
            </a:r>
            <a:endParaRPr lang="pl-PL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457200" y="105273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r>
              <a:rPr lang="pl-PL" sz="2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WYNIKI PRZEDSTAWIAJĄCE POSIADANIE PIERŚCIONKÓW (W TYM OBRĄCZEK) PODCZAS WYKONYWANEJ DEZYNFEKCJI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>
            <a:noFill/>
          </a:ln>
        </p:spPr>
        <p:txBody>
          <a:bodyPr anchor="ctr" anchorCtr="1">
            <a:normAutofit/>
          </a:bodyPr>
          <a:lstStyle/>
          <a:p>
            <a:r>
              <a:rPr lang="pl-PL" sz="2400" b="1" cap="all" dirty="0"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2200" b="1" cap="all" dirty="0"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ZAMKNIJ DRZWI ZAKAŻENIOM SZPITALNYM” </a:t>
            </a:r>
            <a:endParaRPr lang="pl-PL" sz="2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200" cap="all" dirty="0"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OGÓLNOPOLSKA</a:t>
            </a:r>
            <a:r>
              <a:rPr lang="pl-PL" sz="2200" cap="all" dirty="0">
                <a:solidFill>
                  <a:schemeClr val="tx2"/>
                </a:solidFill>
                <a:effectLst>
                  <a:reflection blurRad="12700" stA="28000" endPos="45000" dist="1003" dir="5400000" sy="-100000" algn="bl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2200" cap="all" dirty="0"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AKCJA O CHARAKTERZE </a:t>
            </a:r>
            <a:endParaRPr lang="pl-PL" sz="2200" cap="all" dirty="0" smtClean="0"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l-PL" sz="2200" cap="all" dirty="0" smtClean="0"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SZKOLENIOWO-EDUKACYJNYM</a:t>
            </a:r>
          </a:p>
          <a:p>
            <a:pPr marL="0" indent="0" algn="ctr">
              <a:buNone/>
            </a:pPr>
            <a:endParaRPr lang="pl-PL" sz="2200" cap="all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3" dir="5400000" sy="-100000" algn="bl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2200" cap="all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3" dir="5400000" sy="-100000" algn="bl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pl-PL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/>
          </p:nvPr>
        </p:nvGraphicFramePr>
        <p:xfrm>
          <a:off x="0" y="6308725"/>
          <a:ext cx="91440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Fotografia Photo Editor" r:id="rId3" imgW="9523810" imgH="600159" progId="MSPhotoEd.3">
                  <p:embed/>
                </p:oleObj>
              </mc:Choice>
              <mc:Fallback>
                <p:oleObj name="Fotografia Photo Editor" r:id="rId3" imgW="9523810" imgH="60015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308725"/>
                        <a:ext cx="91440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odtytuł 2"/>
          <p:cNvSpPr txBox="1">
            <a:spLocks/>
          </p:cNvSpPr>
          <p:nvPr/>
        </p:nvSpPr>
        <p:spPr>
          <a:xfrm>
            <a:off x="1493548" y="263691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2200" cap="all" dirty="0" smtClean="0"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PRAWIDŁOWA I SKUTECZNA </a:t>
            </a:r>
          </a:p>
          <a:p>
            <a:pPr marL="0" indent="0" algn="ctr">
              <a:buNone/>
            </a:pPr>
            <a:r>
              <a:rPr lang="pl-PL" sz="2200" cap="all" dirty="0" smtClean="0"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PROCEDURA</a:t>
            </a:r>
            <a:r>
              <a:rPr lang="pl-PL" sz="2200" dirty="0" smtClean="0"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2200" cap="all" dirty="0" smtClean="0"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CHIRURGICZNEGO </a:t>
            </a:r>
          </a:p>
          <a:p>
            <a:pPr marL="0" indent="0" algn="ctr">
              <a:buNone/>
            </a:pPr>
            <a:r>
              <a:rPr lang="pl-PL" sz="2200" cap="all" dirty="0" smtClean="0"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MYCIA I DEZYNFEKCJI RĄK</a:t>
            </a:r>
            <a:r>
              <a:rPr lang="pl-PL" sz="2200" dirty="0" smtClean="0">
                <a:solidFill>
                  <a:schemeClr val="tx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marL="0" indent="0">
              <a:buNone/>
            </a:pPr>
            <a:endParaRPr lang="pl-PL" dirty="0" smtClean="0"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l-PL" dirty="0"/>
          </a:p>
        </p:txBody>
      </p:sp>
      <p:pic>
        <p:nvPicPr>
          <p:cNvPr id="6" name="Obraz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64" y="5165652"/>
            <a:ext cx="1670001" cy="464225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1095064" y="4888652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Organizator:</a:t>
            </a:r>
            <a:endParaRPr lang="pl-PL" sz="1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Obraz 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223894"/>
            <a:ext cx="1345877" cy="482489"/>
          </a:xfrm>
          <a:prstGeom prst="rect">
            <a:avLst/>
          </a:prstGeom>
          <a:noFill/>
        </p:spPr>
      </p:pic>
      <p:sp>
        <p:nvSpPr>
          <p:cNvPr id="9" name="pole tekstowe 8"/>
          <p:cNvSpPr txBox="1"/>
          <p:nvPr/>
        </p:nvSpPr>
        <p:spPr>
          <a:xfrm>
            <a:off x="4031940" y="4888653"/>
            <a:ext cx="1908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Patron</a:t>
            </a:r>
            <a:r>
              <a:rPr lang="pl-PL" sz="1200" b="1" dirty="0" smtClean="0">
                <a:solidFill>
                  <a:schemeClr val="tx2"/>
                </a:solidFill>
              </a:rPr>
              <a:t> </a:t>
            </a:r>
            <a:r>
              <a:rPr lang="pl-PL" sz="12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honorowy</a:t>
            </a:r>
            <a:r>
              <a:rPr lang="pl-PL" sz="1200" b="1" dirty="0" smtClean="0">
                <a:solidFill>
                  <a:schemeClr val="tx2"/>
                </a:solidFill>
              </a:rPr>
              <a:t>:</a:t>
            </a:r>
            <a:endParaRPr lang="pl-PL" sz="1200" b="1" dirty="0">
              <a:solidFill>
                <a:schemeClr val="tx2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6898948" y="4888651"/>
            <a:ext cx="1705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Patron medialny:</a:t>
            </a:r>
            <a:endParaRPr lang="pl-PL" sz="1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87405" name="Picture 13" descr="P:\Dezynfekcja\MATERIALY REKLAMOWE\Loga\Twoje zdrowie i Zakażenia\twoje zdrowie logo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081" y="5213353"/>
            <a:ext cx="887542" cy="493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23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22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ZAMKNIJ DRZWI ZAKAŻENIOM SZPITALNYM” </a:t>
            </a:r>
            <a:endParaRPr lang="pl-PL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274521"/>
              </p:ext>
            </p:extLst>
          </p:nvPr>
        </p:nvGraphicFramePr>
        <p:xfrm>
          <a:off x="971600" y="1484784"/>
          <a:ext cx="7056784" cy="4336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P:\Dezynfekcja\MATERIALY REKLAMOWE\Projekty\Paseczki_z logo MEDILAB\medilab_paseczek_praw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1187"/>
            <a:ext cx="9144000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84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:\Dezynfekcja\MATERIALY REKLAMOWE\Projekty\Paseczki_z logo MEDILAB\medilab_paseczek_praw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9312"/>
            <a:ext cx="9144000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1222037"/>
              </p:ext>
            </p:extLst>
          </p:nvPr>
        </p:nvGraphicFramePr>
        <p:xfrm>
          <a:off x="1619672" y="1417638"/>
          <a:ext cx="5876925" cy="4071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ytuł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22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ZAMKNIJ DRZWI ZAKAŻENIOM SZPITALNYM” </a:t>
            </a:r>
            <a:endParaRPr lang="pl-PL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90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22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ZAMKNIJ DRZWI ZAKAŻENIOM SZPITALNYM” </a:t>
            </a:r>
            <a:endParaRPr lang="pl-PL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 descr="P:\Dezynfekcja\MATERIALY REKLAMOWE\Projekty\Paseczki_z logo MEDILAB\medilab_paseczek_praw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9312"/>
            <a:ext cx="9144000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57200" y="105273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r>
              <a:rPr lang="pl-PL" sz="2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WYNIKI PRZEDSTAWIAJĄCE NOSZENIE ODZIEŻY OCHRONNEJ Z KRÓTKIM RĘKAWEM</a:t>
            </a:r>
          </a:p>
        </p:txBody>
      </p:sp>
    </p:spTree>
    <p:extLst>
      <p:ext uri="{BB962C8B-B14F-4D97-AF65-F5344CB8AC3E}">
        <p14:creationId xmlns:p14="http://schemas.microsoft.com/office/powerpoint/2010/main" val="4466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22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ZAMKNIJ DRZWI ZAKAŻENIOM SZPITALNYM” </a:t>
            </a:r>
            <a:endParaRPr lang="pl-PL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 descr="P:\Dezynfekcja\MATERIALY REKLAMOWE\Projekty\Paseczki_z logo MEDILAB\medilab_paseczek_praw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9312"/>
            <a:ext cx="9144000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1580663"/>
              </p:ext>
            </p:extLst>
          </p:nvPr>
        </p:nvGraphicFramePr>
        <p:xfrm>
          <a:off x="899592" y="1235264"/>
          <a:ext cx="727280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603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22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ZAMKNIJ DRZWI ZAKAŻENIOM SZPITALNYM” </a:t>
            </a:r>
            <a:endParaRPr lang="pl-PL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 descr="P:\Dezynfekcja\MATERIALY REKLAMOWE\Projekty\Paseczki_z logo MEDILAB\medilab_paseczek_praw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9312"/>
            <a:ext cx="9144000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092487"/>
              </p:ext>
            </p:extLst>
          </p:nvPr>
        </p:nvGraphicFramePr>
        <p:xfrm>
          <a:off x="971600" y="1267759"/>
          <a:ext cx="7056783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158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22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ZAMKNIJ DRZWI ZAKAŻENIOM SZPITALNYM” </a:t>
            </a:r>
            <a:endParaRPr lang="pl-PL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 descr="P:\Dezynfekcja\MATERIALY REKLAMOWE\Projekty\Paseczki_z logo MEDILAB\medilab_paseczek_praw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9312"/>
            <a:ext cx="9144000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57200" y="105273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r>
              <a:rPr lang="pl-PL" sz="2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WYNIKI PRZEDSTAWIAJĄCE POPRAWNOŚĆ </a:t>
            </a:r>
          </a:p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r>
              <a:rPr lang="pl-PL" sz="2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WYKONANEJ PROCEDURY HIGIENY RĄK</a:t>
            </a:r>
          </a:p>
        </p:txBody>
      </p:sp>
    </p:spTree>
    <p:extLst>
      <p:ext uri="{BB962C8B-B14F-4D97-AF65-F5344CB8AC3E}">
        <p14:creationId xmlns:p14="http://schemas.microsoft.com/office/powerpoint/2010/main" val="389255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22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ZAMKNIJ DRZWI ZAKAŻENIOM SZPITALNYM” </a:t>
            </a:r>
            <a:endParaRPr lang="pl-PL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 descr="P:\Dezynfekcja\MATERIALY REKLAMOWE\Projekty\Paseczki_z logo MEDILAB\medilab_paseczek_praw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9312"/>
            <a:ext cx="9144000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6248349"/>
              </p:ext>
            </p:extLst>
          </p:nvPr>
        </p:nvGraphicFramePr>
        <p:xfrm>
          <a:off x="1115616" y="1412776"/>
          <a:ext cx="6840759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580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22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ZAMKNIJ DRZWI ZAKAŻENIOM SZPITALNYM” </a:t>
            </a:r>
            <a:endParaRPr lang="pl-PL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Picture 2" descr="P:\Dezynfekcja\MATERIALY REKLAMOWE\Projekty\Paseczki_z logo MEDILAB\medilab_paseczek_praw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9312"/>
            <a:ext cx="9144000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3473038"/>
              </p:ext>
            </p:extLst>
          </p:nvPr>
        </p:nvGraphicFramePr>
        <p:xfrm>
          <a:off x="971600" y="1261390"/>
          <a:ext cx="705678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646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:\Dezynfekcja\MATERIALY REKLAMOWE\Projekty\Paseczki_z logo MEDILAB\medilab_paseczek_praw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9312"/>
            <a:ext cx="9144000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ytuł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cap="all" dirty="0" smtClean="0">
                <a:solidFill>
                  <a:srgbClr val="1F49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2200" b="1" cap="all" dirty="0" smtClean="0">
                <a:solidFill>
                  <a:srgbClr val="1F49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ZAMKNIJ DRZWI ZAKAŻENIOM SZPITALNYM” </a:t>
            </a:r>
            <a:endParaRPr lang="pl-PL" sz="22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Obraz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556792"/>
            <a:ext cx="2664295" cy="3888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691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:\Dezynfekcja\MATERIALY REKLAMOWE\Projekty\Paseczki_z logo MEDILAB\medilab_paseczek_praw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1187"/>
            <a:ext cx="9144000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Obserwacji poddano następujące aspekty:</a:t>
            </a:r>
          </a:p>
          <a:p>
            <a:pPr marL="0" indent="0">
              <a:buNone/>
            </a:pPr>
            <a:endParaRPr lang="pl-PL" sz="2200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pl-PL" sz="2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osiadanie pomalowanych, sztucznych paznokci, np. tipsów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pl-PL" sz="2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ługość posiadanych paznokci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pl-PL" sz="2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ondycję skóry rąk (m.in. bez widocznych podrażnień, zaczerwienień, wysuszeń oraz innych zmian skórnych)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pl-PL" sz="2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osiadanie biżuterii – zegarka, bransoletki, pierścionków, w tym obrączki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pl-PL" sz="2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ługość rękawa odzieży ochronnej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pl-PL" sz="2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oprawność wykonanej procedury dezynfekcji rąk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2200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pl-PL" sz="22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22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ZAMKNIJ DRZWI ZAKAŻENIOM SZPITALNYM” </a:t>
            </a:r>
            <a:endParaRPr lang="pl-PL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WYNIKI PRZEDSTAWIAJĄCE POSIADANIE PRZEZ PERSONEL MEDYCZNY POMALOWANYCH, SZTUCZNYCH PAZNOKCI, NP. TIPSÓW</a:t>
            </a:r>
            <a:endParaRPr lang="pl-PL" sz="22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22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ZAMKNIJ DRZWI ZAKAŻENIOM SZPITALNYM” </a:t>
            </a:r>
            <a:endParaRPr lang="pl-PL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 descr="P:\Dezynfekcja\MATERIALY REKLAMOWE\Projekty\Paseczki_z logo MEDILAB\medilab_paseczek_praw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1187"/>
            <a:ext cx="9144000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01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22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ZAMKNIJ DRZWI ZAKAŻENIOM SZPITALNYM” </a:t>
            </a:r>
            <a:endParaRPr lang="pl-PL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3499967"/>
              </p:ext>
            </p:extLst>
          </p:nvPr>
        </p:nvGraphicFramePr>
        <p:xfrm>
          <a:off x="899592" y="1472777"/>
          <a:ext cx="7329239" cy="4598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P:\Dezynfekcja\MATERIALY REKLAMOWE\Projekty\Paseczki_z logo MEDILAB\medilab_paseczek_praw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1187"/>
            <a:ext cx="9144000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53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:\Dezynfekcja\MATERIALY REKLAMOWE\Projekty\Paseczki_z logo MEDILAB\medilab_paseczek_praw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1187"/>
            <a:ext cx="9144000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22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ZAMKNIJ DRZWI ZAKAŻENIOM SZPITALNYM” </a:t>
            </a:r>
            <a:endParaRPr lang="pl-PL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0020796"/>
              </p:ext>
            </p:extLst>
          </p:nvPr>
        </p:nvGraphicFramePr>
        <p:xfrm>
          <a:off x="1115616" y="1340768"/>
          <a:ext cx="6912768" cy="4408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263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:\Dezynfekcja\MATERIALY REKLAMOWE\Projekty\Paseczki_z logo MEDILAB\medilab_paseczek_praw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1187"/>
            <a:ext cx="9144000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ytuł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22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ZAMKNIJ DRZWI ZAKAŻENIOM SZPITALNYM” </a:t>
            </a:r>
            <a:endParaRPr lang="pl-PL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2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WYNIKI PRZEDSTAWIAJĄCE POSIADANIE KRÓTKICH PAZNOKCI (KOŃCÓWKI PAZNOKCI DO 0,5CM) PRZEZ PERSONEL MEDYCZNY</a:t>
            </a:r>
            <a:endParaRPr lang="pl-PL" sz="22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:\Dezynfekcja\MATERIALY REKLAMOWE\Projekty\Paseczki_z logo MEDILAB\medilab_paseczek_praw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1187"/>
            <a:ext cx="9144000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22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ZAMKNIJ DRZWI ZAKAŻENIOM SZPITALNYM” </a:t>
            </a:r>
            <a:endParaRPr lang="pl-PL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371572"/>
              </p:ext>
            </p:extLst>
          </p:nvPr>
        </p:nvGraphicFramePr>
        <p:xfrm>
          <a:off x="899592" y="1196752"/>
          <a:ext cx="712879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:\Dezynfekcja\MATERIALY REKLAMOWE\Projekty\Paseczki_z logo MEDILAB\medilab_paseczek_praw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1187"/>
            <a:ext cx="9144000" cy="57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pl-PL" sz="2200" b="1" cap="all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ZAMKNIJ DRZWI ZAKAŻENIOM SZPITALNYM” </a:t>
            </a:r>
            <a:endParaRPr lang="pl-PL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3678582"/>
              </p:ext>
            </p:extLst>
          </p:nvPr>
        </p:nvGraphicFramePr>
        <p:xfrm>
          <a:off x="971600" y="1268760"/>
          <a:ext cx="72008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515</Words>
  <Application>Microsoft Office PowerPoint</Application>
  <PresentationFormat>Pokaz na ekranie (4:3)</PresentationFormat>
  <Paragraphs>81</Paragraphs>
  <Slides>28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4" baseType="lpstr">
      <vt:lpstr>Arial</vt:lpstr>
      <vt:lpstr>Calibri</vt:lpstr>
      <vt:lpstr>Verdana</vt:lpstr>
      <vt:lpstr>Wingdings</vt:lpstr>
      <vt:lpstr>Motyw pakietu Office</vt:lpstr>
      <vt:lpstr>Fotografia Photo Editor</vt:lpstr>
      <vt:lpstr>„ZAMKNIJ DRZWI ZAKAŻENIOM SZPITALNYM-WYNIKI OBSERWACJI PROCEDUR HIGIENY RĄK W POLSKICH PLACÓWKACH MEDYCZNYCH.”</vt:lpstr>
      <vt:lpstr>„ZAMKNIJ DRZWI ZAKAŻENIOM SZPITALNYM”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HIGIENA RĄK I SKÓRY</dc:title>
  <dc:creator>Michał</dc:creator>
  <cp:lastModifiedBy>Ewa Pogorzelska</cp:lastModifiedBy>
  <cp:revision>111</cp:revision>
  <dcterms:created xsi:type="dcterms:W3CDTF">2014-04-05T10:20:42Z</dcterms:created>
  <dcterms:modified xsi:type="dcterms:W3CDTF">2016-04-04T08:32:41Z</dcterms:modified>
</cp:coreProperties>
</file>